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7" r:id="rId1"/>
  </p:sldMasterIdLst>
  <p:notesMasterIdLst>
    <p:notesMasterId r:id="rId19"/>
  </p:notesMasterIdLst>
  <p:sldIdLst>
    <p:sldId id="256" r:id="rId2"/>
    <p:sldId id="274" r:id="rId3"/>
    <p:sldId id="267" r:id="rId4"/>
    <p:sldId id="270" r:id="rId5"/>
    <p:sldId id="269" r:id="rId6"/>
    <p:sldId id="273" r:id="rId7"/>
    <p:sldId id="275" r:id="rId8"/>
    <p:sldId id="264" r:id="rId9"/>
    <p:sldId id="265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6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93B57-BA2F-4DDA-890F-3131727DA386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73681-3752-4E3D-821F-C059D6D8E4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116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73681-3752-4E3D-821F-C059D6D8E45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963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280C273-3E14-4E05-933F-18322D32D3CC}" type="slidenum">
              <a:rPr lang="ru-RU"/>
              <a:pPr eaLnBrk="1" hangingPunct="1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98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73681-3752-4E3D-821F-C059D6D8E45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163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73681-3752-4E3D-821F-C059D6D8E45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825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B2670-89DF-4249-AA56-5307D6EE2836}" type="datetime1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Рабочее совещание  по цифровым технологиям в сельском хозяйстве Республики Татарстан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261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B96C-7F4C-4172-90CD-5C9C156DA8DC}" type="datetime1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Рабочее совещание  по цифровым технологиям в сельском хозяйстве Республики Татарстан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13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67D68-AF23-428D-B489-A87CAB51A176}" type="datetime1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Рабочее совещание  по цифровым технологиям в сельском хозяйстве Республики Татарстан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024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D0535-53BF-4B8B-B293-583EF9A93B8D}" type="datetime1">
              <a:rPr lang="ru-RU" smtClean="0"/>
              <a:t>17.12.2018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Рабочее совещание  по цифровым технологиям в сельском хозяйстве Республики Татарстан</a:t>
            </a: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BF6BA-998B-4D76-BF10-37FB855C0CF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10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6864-4CDA-4F7B-9EA2-6945613D728F}" type="datetime1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Рабочее совещание  по цифровым технологиям в сельском хозяйстве Республики Татарстан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044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0CE3B-2E66-43C8-AF2C-7C459FEC0A18}" type="datetime1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Рабочее совещание  по цифровым технологиям в сельском хозяйстве Республики Татарстан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098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8014-39D2-4539-93D7-94F039B70C55}" type="datetime1">
              <a:rPr lang="ru-RU" smtClean="0"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Рабочее совещание  по цифровым технологиям в сельском хозяйстве Республики Татарстан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3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549F3-6AA4-40DA-99EA-143BE5A1398E}" type="datetime1">
              <a:rPr lang="ru-RU" smtClean="0"/>
              <a:t>17.12.2018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Рабочее совещание  по цифровым технологиям в сельском хозяйстве Республики Татарстан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92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6FCF9-EBD9-4307-978F-580BAD516CDC}" type="datetime1">
              <a:rPr lang="ru-RU" smtClean="0"/>
              <a:t>17.12.2018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Рабочее совещание  по цифровым технологиям в сельском хозяйстве Республики Татарстан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33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DB74-C0F3-48DF-A0FB-F0604D03262A}" type="datetime1">
              <a:rPr lang="ru-RU" smtClean="0"/>
              <a:t>17.12.2018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Рабочее совещание  по цифровым технологиям в сельском хозяйстве Республики Татарстан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84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E30C-1F1F-4831-B720-F2275A85DCD9}" type="datetime1">
              <a:rPr lang="ru-RU" smtClean="0"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Рабочее совещание  по цифровым технологиям в сельском хозяйстве Республики Татарстан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90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ECE09-0B23-4682-BE25-FFD2484D967C}" type="datetime1">
              <a:rPr lang="ru-RU" smtClean="0"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Рабочее совещание  по цифровым технологиям в сельском хозяйстве Республики Татарстан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548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EC129-9E5F-4FD6-B8C7-7A32A46754BE}" type="datetime1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Рабочее совещание  по цифровым технологиям в сельском хозяйстве Республики Татарстан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01B30-455A-436C-A468-971CC3126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54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www.simulation.su/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8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8.pn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05064"/>
            <a:ext cx="6740826" cy="1098926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ИМИТАЦИОННЫЕ ИССЛЕДОВАНИЯ ДЛЯ СЕЛЬСКОГО ХОЗЯЙСТВА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www.gkgazeta.ru/Content/uploadfiles/image/novost%20nedeli/Uboro4na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479" y="606738"/>
            <a:ext cx="4139679" cy="277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10"/>
          <a:stretch/>
        </p:blipFill>
        <p:spPr bwMode="auto">
          <a:xfrm>
            <a:off x="7383892" y="3789040"/>
            <a:ext cx="1584176" cy="153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0508" y="1386278"/>
            <a:ext cx="18129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Девятков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Владимир Васильевич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д.э.н., </a:t>
            </a:r>
            <a:r>
              <a:rPr lang="ru-RU" b="1" dirty="0" err="1" smtClean="0">
                <a:solidFill>
                  <a:srgbClr val="002060"/>
                </a:solidFill>
              </a:rPr>
              <a:t>г.н.с</a:t>
            </a:r>
            <a:r>
              <a:rPr lang="ru-RU" b="1" dirty="0" smtClean="0">
                <a:solidFill>
                  <a:srgbClr val="002060"/>
                </a:solidFill>
              </a:rPr>
              <a:t>.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"/>
                <a:cs typeface="Arial"/>
              </a:rPr>
              <a:t>ИПИ АН РТ</a:t>
            </a:r>
            <a:endParaRPr lang="ru-RU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7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76942"/>
            <a:ext cx="936972" cy="12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59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6495487"/>
              </p:ext>
            </p:extLst>
          </p:nvPr>
        </p:nvGraphicFramePr>
        <p:xfrm>
          <a:off x="179512" y="714790"/>
          <a:ext cx="4536504" cy="428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650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ОСНОВНЫЕ ФАКТОРЫ  И ПОКАЗАТЕЛИ МОДЕЛИ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Количество и параметры полей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Количество комбайнов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Пропускная способность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Вместимость бункера комбайна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Ширина захвата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Количество тракторов и бункеров перегружателей и их параметры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Количество автопоездов и их параметры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Интенсивность отказов комбайна, бункеров и др.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Влажность зерна и соломы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Параметры средней урожайности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021" y="747169"/>
            <a:ext cx="3932621" cy="24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643" y="5029057"/>
            <a:ext cx="1775999" cy="13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98499" y="3502766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За основу приложения была принята модель, созданная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</a:rPr>
              <a:t>Ботороевым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В.В.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з Сибирского федерального научного центра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агробиотехнологий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РАН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(Новосибирск)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23664"/>
            <a:ext cx="9144000" cy="612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Изменяемые параметры и анализируемые показатели модели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5029058"/>
            <a:ext cx="2191461" cy="133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000" y="5029057"/>
            <a:ext cx="2367999" cy="1332000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AAF2-F2CF-428C-BD56-8D2CAB3589CB}" type="datetime1">
              <a:rPr lang="ru-RU" smtClean="0"/>
              <a:t>17.12.2018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1"/>
          </p:nvPr>
        </p:nvSpPr>
        <p:spPr>
          <a:xfrm>
            <a:off x="1907704" y="6356351"/>
            <a:ext cx="4752528" cy="365125"/>
          </a:xfrm>
        </p:spPr>
        <p:txBody>
          <a:bodyPr/>
          <a:lstStyle/>
          <a:p>
            <a:r>
              <a:rPr lang="ru-RU" dirty="0" smtClean="0"/>
              <a:t>Рабочее совещание  по цифровым технологиям в сельском хозяйстве Республики Татарстан</a:t>
            </a:r>
            <a:endParaRPr lang="ru-RU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10"/>
          <a:stretch/>
        </p:blipFill>
        <p:spPr bwMode="auto">
          <a:xfrm>
            <a:off x="8490076" y="6356351"/>
            <a:ext cx="333328" cy="32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18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t="13898" r="46074" b="48205"/>
          <a:stretch/>
        </p:blipFill>
        <p:spPr bwMode="auto">
          <a:xfrm>
            <a:off x="1670641" y="3517776"/>
            <a:ext cx="4943016" cy="23189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" t="13824" r="36793" b="50000"/>
          <a:stretch/>
        </p:blipFill>
        <p:spPr bwMode="auto">
          <a:xfrm>
            <a:off x="794926" y="965836"/>
            <a:ext cx="3450772" cy="12747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t="13891" r="28722" b="33552"/>
          <a:stretch/>
        </p:blipFill>
        <p:spPr bwMode="auto">
          <a:xfrm>
            <a:off x="1088638" y="2083819"/>
            <a:ext cx="4049485" cy="18941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0637" y="1174147"/>
            <a:ext cx="27422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Используя специальные</a:t>
            </a:r>
          </a:p>
          <a:p>
            <a:r>
              <a:rPr lang="ru-RU" dirty="0" smtClean="0"/>
              <a:t>диалоги исследователь </a:t>
            </a:r>
          </a:p>
          <a:p>
            <a:r>
              <a:rPr lang="ru-RU" dirty="0"/>
              <a:t>м</a:t>
            </a:r>
            <a:r>
              <a:rPr lang="ru-RU" dirty="0" smtClean="0"/>
              <a:t>ожет задавать  значения варьируемых факторов в эксперименте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4690930" y="1298433"/>
            <a:ext cx="81717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5194380" y="2422984"/>
            <a:ext cx="540000" cy="1812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300192" y="2924944"/>
            <a:ext cx="0" cy="49063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08304" y="422108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. . . . . 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0" y="23664"/>
            <a:ext cx="9144000" cy="612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Ввод исходных данных в модель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414AA-6FB9-4942-9ED0-3A154CED7B52}" type="datetime1">
              <a:rPr lang="ru-RU" smtClean="0"/>
              <a:t>17.12.2018</a:t>
            </a:fld>
            <a:endParaRPr lang="ru-RU"/>
          </a:p>
        </p:txBody>
      </p:sp>
      <p:sp>
        <p:nvSpPr>
          <p:cNvPr id="13" name="Нижний колонтитул 13"/>
          <p:cNvSpPr>
            <a:spLocks noGrp="1"/>
          </p:cNvSpPr>
          <p:nvPr>
            <p:ph type="ftr" sz="quarter" idx="11"/>
          </p:nvPr>
        </p:nvSpPr>
        <p:spPr>
          <a:xfrm>
            <a:off x="1907704" y="6356351"/>
            <a:ext cx="4752528" cy="365125"/>
          </a:xfrm>
        </p:spPr>
        <p:txBody>
          <a:bodyPr/>
          <a:lstStyle/>
          <a:p>
            <a:r>
              <a:rPr lang="ru-RU" dirty="0" smtClean="0"/>
              <a:t>Рабочее совещание  по цифровым технологиям в сельском хозяйстве Республики Татарстан</a:t>
            </a:r>
            <a:endParaRPr lang="ru-R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10"/>
          <a:stretch/>
        </p:blipFill>
        <p:spPr bwMode="auto">
          <a:xfrm>
            <a:off x="8490076" y="6356351"/>
            <a:ext cx="333328" cy="32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44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3" t="6782" r="18374" b="5589"/>
          <a:stretch/>
        </p:blipFill>
        <p:spPr bwMode="auto">
          <a:xfrm>
            <a:off x="945696" y="764703"/>
            <a:ext cx="7153885" cy="54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23664"/>
            <a:ext cx="9144000" cy="612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Анализ результатов </a:t>
            </a:r>
            <a:r>
              <a:rPr lang="ru-RU" sz="2400" b="1" dirty="0">
                <a:solidFill>
                  <a:schemeClr val="bg1"/>
                </a:solidFill>
              </a:rPr>
              <a:t>моделирования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8F0F-72ED-43C2-A421-611C60BAAC89}" type="datetime1">
              <a:rPr lang="ru-RU" smtClean="0"/>
              <a:t>17.12.2018</a:t>
            </a:fld>
            <a:endParaRPr lang="ru-RU"/>
          </a:p>
        </p:txBody>
      </p:sp>
      <p:sp>
        <p:nvSpPr>
          <p:cNvPr id="6" name="Нижний колонтитул 13"/>
          <p:cNvSpPr>
            <a:spLocks noGrp="1"/>
          </p:cNvSpPr>
          <p:nvPr>
            <p:ph type="ftr" sz="quarter" idx="11"/>
          </p:nvPr>
        </p:nvSpPr>
        <p:spPr>
          <a:xfrm>
            <a:off x="1907704" y="6356351"/>
            <a:ext cx="4752528" cy="365125"/>
          </a:xfrm>
        </p:spPr>
        <p:txBody>
          <a:bodyPr/>
          <a:lstStyle/>
          <a:p>
            <a:r>
              <a:rPr lang="ru-RU" dirty="0" smtClean="0"/>
              <a:t>Рабочее совещание  по цифровым технологиям в сельском хозяйстве Республики Татарстан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10"/>
          <a:stretch/>
        </p:blipFill>
        <p:spPr bwMode="auto">
          <a:xfrm>
            <a:off x="8490076" y="6356351"/>
            <a:ext cx="333328" cy="32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92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1" t="5500" r="6211" b="5327"/>
          <a:stretch/>
        </p:blipFill>
        <p:spPr bwMode="auto">
          <a:xfrm>
            <a:off x="336110" y="764703"/>
            <a:ext cx="8484820" cy="54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23664"/>
            <a:ext cx="9144000" cy="612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Анализ результатов </a:t>
            </a:r>
            <a:r>
              <a:rPr lang="ru-RU" sz="2400" b="1" dirty="0">
                <a:solidFill>
                  <a:schemeClr val="bg1"/>
                </a:solidFill>
              </a:rPr>
              <a:t>моделирования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F3908-9B4D-4AB4-8457-14E93AAC2D83}" type="datetime1">
              <a:rPr lang="ru-RU" smtClean="0"/>
              <a:t>17.12.2018</a:t>
            </a:fld>
            <a:endParaRPr lang="ru-RU"/>
          </a:p>
        </p:txBody>
      </p:sp>
      <p:sp>
        <p:nvSpPr>
          <p:cNvPr id="6" name="Нижний колонтитул 13"/>
          <p:cNvSpPr>
            <a:spLocks noGrp="1"/>
          </p:cNvSpPr>
          <p:nvPr>
            <p:ph type="ftr" sz="quarter" idx="11"/>
          </p:nvPr>
        </p:nvSpPr>
        <p:spPr>
          <a:xfrm>
            <a:off x="1907704" y="6356351"/>
            <a:ext cx="4752528" cy="365125"/>
          </a:xfrm>
        </p:spPr>
        <p:txBody>
          <a:bodyPr/>
          <a:lstStyle/>
          <a:p>
            <a:r>
              <a:rPr lang="ru-RU" dirty="0" smtClean="0"/>
              <a:t>Рабочее совещание  по цифровым технологиям в сельском хозяйстве Республики Татарстан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10"/>
          <a:stretch/>
        </p:blipFill>
        <p:spPr bwMode="auto">
          <a:xfrm>
            <a:off x="8490076" y="6356351"/>
            <a:ext cx="333328" cy="32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19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2"/>
          <a:stretch/>
        </p:blipFill>
        <p:spPr bwMode="auto">
          <a:xfrm>
            <a:off x="107504" y="764704"/>
            <a:ext cx="895997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23664"/>
            <a:ext cx="9144000" cy="612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Анализ результатов </a:t>
            </a:r>
            <a:r>
              <a:rPr lang="ru-RU" sz="2400" b="1" dirty="0">
                <a:solidFill>
                  <a:schemeClr val="bg1"/>
                </a:solidFill>
              </a:rPr>
              <a:t>моделирования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EE97-E40D-4B60-8669-29551824A4BE}" type="datetime1">
              <a:rPr lang="ru-RU" smtClean="0"/>
              <a:t>17.12.2018</a:t>
            </a:fld>
            <a:endParaRPr lang="ru-RU"/>
          </a:p>
        </p:txBody>
      </p:sp>
      <p:sp>
        <p:nvSpPr>
          <p:cNvPr id="6" name="Нижний колонтитул 13"/>
          <p:cNvSpPr>
            <a:spLocks noGrp="1"/>
          </p:cNvSpPr>
          <p:nvPr>
            <p:ph type="ftr" sz="quarter" idx="11"/>
          </p:nvPr>
        </p:nvSpPr>
        <p:spPr>
          <a:xfrm>
            <a:off x="1907704" y="6356351"/>
            <a:ext cx="4752528" cy="365125"/>
          </a:xfrm>
        </p:spPr>
        <p:txBody>
          <a:bodyPr/>
          <a:lstStyle/>
          <a:p>
            <a:r>
              <a:rPr lang="ru-RU" dirty="0" smtClean="0"/>
              <a:t>Рабочее совещание  по цифровым технологиям в сельском хозяйстве Республики Татарстан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10"/>
          <a:stretch/>
        </p:blipFill>
        <p:spPr bwMode="auto">
          <a:xfrm>
            <a:off x="8490076" y="6356351"/>
            <a:ext cx="333328" cy="32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19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14713"/>
            <a:ext cx="9525" cy="2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3" b="9048"/>
          <a:stretch/>
        </p:blipFill>
        <p:spPr bwMode="auto">
          <a:xfrm>
            <a:off x="134834" y="1218214"/>
            <a:ext cx="8864807" cy="4392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23664"/>
            <a:ext cx="9144000" cy="612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Анализ результатов </a:t>
            </a:r>
            <a:r>
              <a:rPr lang="ru-RU" sz="2400" b="1" dirty="0">
                <a:solidFill>
                  <a:schemeClr val="bg1"/>
                </a:solidFill>
              </a:rPr>
              <a:t>моделирования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8E942-5BED-46CE-A1FF-64E87C7EDAF8}" type="datetime1">
              <a:rPr lang="ru-RU" smtClean="0"/>
              <a:t>17.12.2018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15</a:t>
            </a:fld>
            <a:endParaRPr lang="ru-RU"/>
          </a:p>
        </p:txBody>
      </p:sp>
      <p:sp>
        <p:nvSpPr>
          <p:cNvPr id="8" name="Нижний колонтитул 13"/>
          <p:cNvSpPr>
            <a:spLocks noGrp="1"/>
          </p:cNvSpPr>
          <p:nvPr>
            <p:ph type="ftr" sz="quarter" idx="11"/>
          </p:nvPr>
        </p:nvSpPr>
        <p:spPr>
          <a:xfrm>
            <a:off x="1907704" y="6356351"/>
            <a:ext cx="4752528" cy="365125"/>
          </a:xfrm>
        </p:spPr>
        <p:txBody>
          <a:bodyPr/>
          <a:lstStyle/>
          <a:p>
            <a:r>
              <a:rPr lang="ru-RU" dirty="0" smtClean="0"/>
              <a:t>Рабочее совещание  по цифровым технологиям в сельском хозяйстве Республики Татарстан</a:t>
            </a: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10"/>
          <a:stretch/>
        </p:blipFill>
        <p:spPr bwMode="auto">
          <a:xfrm>
            <a:off x="8490076" y="6356351"/>
            <a:ext cx="333328" cy="32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09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124744"/>
            <a:ext cx="7543800" cy="475252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Проверка прогноза выполнимости плановых заданий по сбору урожая при различных вариантах: погодных условий, подготовки технической базы, выделенных ресурсов и т.д.</a:t>
            </a:r>
          </a:p>
          <a:p>
            <a:endParaRPr lang="ru-RU" dirty="0" smtClean="0"/>
          </a:p>
          <a:p>
            <a:r>
              <a:rPr lang="ru-RU" dirty="0" smtClean="0"/>
              <a:t>Повышение загрузки техники за счет оптимизации логистики - минимизации простоев, снижения порожних пробегов, оперативности ремонта и т.д.</a:t>
            </a:r>
          </a:p>
          <a:p>
            <a:endParaRPr lang="ru-RU" dirty="0" smtClean="0"/>
          </a:p>
          <a:p>
            <a:r>
              <a:rPr lang="ru-RU" dirty="0" smtClean="0"/>
              <a:t>Сокращение сроков уборки и, следовательно, повышение производительности труда, снижение потерь урожая и удержание качества выращенного зерна</a:t>
            </a:r>
          </a:p>
          <a:p>
            <a:endParaRPr lang="ru-RU" dirty="0" smtClean="0"/>
          </a:p>
          <a:p>
            <a:r>
              <a:rPr lang="ru-RU" dirty="0" smtClean="0"/>
              <a:t>Снижение экономических издержек - непроизводительных затрат трудовых ресурсов, уменьшения расхода топлива, запчастей </a:t>
            </a:r>
          </a:p>
          <a:p>
            <a:endParaRPr lang="ru-RU" dirty="0" smtClean="0"/>
          </a:p>
          <a:p>
            <a:r>
              <a:rPr lang="ru-RU" dirty="0" smtClean="0"/>
              <a:t>Оценка необходимости привлечения дополнительных ресурсов или, наоборот, высвобождение ресурсов на другие работы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23664"/>
            <a:ext cx="9144000" cy="612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Основные задачи решаемые с помощью данной  модели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28" y="2996952"/>
            <a:ext cx="101635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16" y="4077072"/>
            <a:ext cx="809573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61" y="2168832"/>
            <a:ext cx="1067681" cy="46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28" y="1093311"/>
            <a:ext cx="955142" cy="7154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050" y="4869160"/>
            <a:ext cx="959702" cy="720000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8F8E3-D8A5-4FAC-A854-6CA50F5332A4}" type="datetime1">
              <a:rPr lang="ru-RU" smtClean="0"/>
              <a:t>17.12.2018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1"/>
          </p:nvPr>
        </p:nvSpPr>
        <p:spPr>
          <a:xfrm>
            <a:off x="1907704" y="6356351"/>
            <a:ext cx="4752528" cy="365125"/>
          </a:xfrm>
        </p:spPr>
        <p:txBody>
          <a:bodyPr/>
          <a:lstStyle/>
          <a:p>
            <a:r>
              <a:rPr lang="ru-RU" dirty="0" smtClean="0"/>
              <a:t>Рабочее совещание  по цифровым технологиям в сельском хозяйстве Республики Татарстан</a:t>
            </a:r>
            <a:endParaRPr lang="ru-RU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10"/>
          <a:stretch/>
        </p:blipFill>
        <p:spPr bwMode="auto">
          <a:xfrm>
            <a:off x="8490076" y="6356351"/>
            <a:ext cx="333328" cy="32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09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124744"/>
            <a:ext cx="7200800" cy="4351338"/>
          </a:xfrm>
        </p:spPr>
        <p:txBody>
          <a:bodyPr/>
          <a:lstStyle/>
          <a:p>
            <a:r>
              <a:rPr lang="ru-RU" dirty="0" smtClean="0"/>
              <a:t>Казанскому аграрному университету </a:t>
            </a:r>
            <a:r>
              <a:rPr lang="ru-RU" dirty="0" smtClean="0"/>
              <a:t>можно оказать методическую помощь по включению имитационного моделирования в учебную программу</a:t>
            </a:r>
          </a:p>
          <a:p>
            <a:endParaRPr lang="ru-RU" dirty="0" smtClean="0"/>
          </a:p>
          <a:p>
            <a:r>
              <a:rPr lang="ru-RU" dirty="0" smtClean="0"/>
              <a:t>Для Министерства сельского хозяйства РТ возможна разработка прогнозных имитационных моделей макроуровня для ситуационного центра в период проведения сельхоз кампаний</a:t>
            </a:r>
          </a:p>
          <a:p>
            <a:endParaRPr lang="ru-RU" dirty="0" smtClean="0"/>
          </a:p>
          <a:p>
            <a:r>
              <a:rPr lang="ru-RU" dirty="0" smtClean="0"/>
              <a:t>Для сельхозпроизводителей </a:t>
            </a:r>
            <a:r>
              <a:rPr lang="ru-RU" dirty="0" smtClean="0"/>
              <a:t>разработать </a:t>
            </a:r>
            <a:r>
              <a:rPr lang="ru-RU" dirty="0" smtClean="0"/>
              <a:t>модели организации работ, оценки проектных и технологических решений, а также анализа выполнимости планов </a:t>
            </a:r>
            <a:r>
              <a:rPr lang="ru-RU" dirty="0" smtClean="0"/>
              <a:t>производства по основным видам деятельности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23664"/>
            <a:ext cx="9144000" cy="612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 каких направлениях АН РТ может сотрудничать по ИМ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F014-0C38-4159-9D43-217CFD30F13A}" type="datetime1">
              <a:rPr lang="ru-RU" smtClean="0"/>
              <a:t>17.12.2018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17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51" y="2685571"/>
            <a:ext cx="948384" cy="961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35" y="1196752"/>
            <a:ext cx="974700" cy="961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51" y="4174390"/>
            <a:ext cx="974696" cy="961200"/>
          </a:xfrm>
          <a:prstGeom prst="rect">
            <a:avLst/>
          </a:prstGeom>
        </p:spPr>
      </p:pic>
      <p:sp>
        <p:nvSpPr>
          <p:cNvPr id="11" name="Нижний колонтитул 13"/>
          <p:cNvSpPr>
            <a:spLocks noGrp="1"/>
          </p:cNvSpPr>
          <p:nvPr>
            <p:ph type="ftr" sz="quarter" idx="11"/>
          </p:nvPr>
        </p:nvSpPr>
        <p:spPr>
          <a:xfrm>
            <a:off x="1907704" y="6356351"/>
            <a:ext cx="4752528" cy="365125"/>
          </a:xfrm>
        </p:spPr>
        <p:txBody>
          <a:bodyPr/>
          <a:lstStyle/>
          <a:p>
            <a:r>
              <a:rPr lang="ru-RU" dirty="0" smtClean="0"/>
              <a:t>Рабочее совещание  по цифровым технологиям в сельском хозяйстве Республики Татарстан</a:t>
            </a:r>
            <a:endParaRPr lang="ru-RU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10"/>
          <a:stretch/>
        </p:blipFill>
        <p:spPr bwMode="auto">
          <a:xfrm>
            <a:off x="8490076" y="6356351"/>
            <a:ext cx="333328" cy="32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95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6"/>
          <p:cNvSpPr txBox="1">
            <a:spLocks noChangeArrowheads="1"/>
          </p:cNvSpPr>
          <p:nvPr/>
        </p:nvSpPr>
        <p:spPr bwMode="auto">
          <a:xfrm>
            <a:off x="115888" y="2309129"/>
            <a:ext cx="7354887" cy="5842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1D6C5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Совместно с коллегами,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создано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Российское общество ИМ (НОИМ) </a:t>
            </a:r>
            <a:r>
              <a:rPr lang="en-US" sz="1600" b="1" dirty="0" smtClean="0">
                <a:solidFill>
                  <a:srgbClr val="483420"/>
                </a:solidFill>
                <a:latin typeface="Arial" panose="020B0604020202020204" pitchFamily="34" charset="0"/>
                <a:hlinkClick r:id="rId3"/>
              </a:rPr>
              <a:t>www.simulation.su</a:t>
            </a:r>
            <a:r>
              <a:rPr lang="ru-RU" sz="1600" dirty="0" smtClean="0">
                <a:solidFill>
                  <a:srgbClr val="483420"/>
                </a:solidFill>
                <a:latin typeface="Arial" panose="020B0604020202020204" pitchFamily="34" charset="0"/>
              </a:rPr>
              <a:t>,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входящее в европейскую конфедерацию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 EUROSIM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962108" y="1012595"/>
            <a:ext cx="8019967" cy="78483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1D6C5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Мы представляем Казанскую школу системного анализа и ИМ. Работаем в области ИМ свыше 35 лет. 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Нами разработана усовершенствованная 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методология имитационных исследований. </a:t>
            </a:r>
            <a:endParaRPr lang="ru-RU" sz="16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6" name="Прямоугольник 9"/>
          <p:cNvSpPr>
            <a:spLocks noChangeArrowheads="1"/>
          </p:cNvSpPr>
          <p:nvPr/>
        </p:nvSpPr>
        <p:spPr bwMode="auto">
          <a:xfrm>
            <a:off x="231774" y="4608743"/>
            <a:ext cx="8021679" cy="1077218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1D6C5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Нами реализована программная технология в виде среды моделирования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GPSS Studio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включена в Единый реестр российских программ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Минкомсвязи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 С ее использованием в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ыполнены десятки реальных имитационных  исследований промышленного моделирования, транспортной логистики, систем и сетей связи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http://simulation.su/uploads/images/immod-2013-gallery/thumb/immod-2013-foto-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2166254"/>
            <a:ext cx="13493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1249363" y="3315606"/>
            <a:ext cx="7732712" cy="83099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1D6C5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НОИМ является организатором регулярной всероссийской конференции ИММОД. В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октябре следующего года пройдет уже девятая конференция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ИММОД-2019</a:t>
            </a:r>
          </a:p>
        </p:txBody>
      </p:sp>
      <p:pic>
        <p:nvPicPr>
          <p:cNvPr id="9" name="Picture 13" descr="https://www.anylogic.ru/upload/blog/29a/29ad31927da9ca9371c7e84086424fc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3263219"/>
            <a:ext cx="1017587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mtiid.png (64.89 Kb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012594"/>
            <a:ext cx="647437" cy="104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405" y="4409912"/>
            <a:ext cx="650670" cy="10298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0" y="23664"/>
            <a:ext cx="9036496" cy="504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a typeface="Calibri" panose="020F0502020204030204" pitchFamily="34" charset="0"/>
                <a:cs typeface="TimesNewRomanPSMT"/>
              </a:rPr>
              <a:t>Немного о нас</a:t>
            </a:r>
            <a:endParaRPr lang="ru-RU" sz="1600" i="1" dirty="0">
              <a:solidFill>
                <a:schemeClr val="bg1"/>
              </a:solidFill>
            </a:endParaRPr>
          </a:p>
        </p:txBody>
      </p:sp>
      <p:sp>
        <p:nvSpPr>
          <p:cNvPr id="13" name="Дата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81765-F9AC-43C4-BBFE-AEA31D59DF84}" type="datetime1">
              <a:rPr lang="ru-RU" smtClean="0"/>
              <a:t>17.12.2018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>
          <a:xfrm>
            <a:off x="1907704" y="6356351"/>
            <a:ext cx="4752528" cy="365125"/>
          </a:xfrm>
        </p:spPr>
        <p:txBody>
          <a:bodyPr/>
          <a:lstStyle/>
          <a:p>
            <a:r>
              <a:rPr lang="ru-RU" dirty="0" smtClean="0"/>
              <a:t>Рабочее совещание  по цифровым технологиям в сельском хозяйстве Республики Татарстан</a:t>
            </a:r>
            <a:endParaRPr lang="ru-RU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10"/>
          <a:stretch/>
        </p:blipFill>
        <p:spPr bwMode="auto">
          <a:xfrm>
            <a:off x="8490076" y="6356351"/>
            <a:ext cx="333328" cy="32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25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07504" y="3750411"/>
            <a:ext cx="8964488" cy="246323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a typeface="Calibri" panose="020F0502020204030204" pitchFamily="34" charset="0"/>
                <a:cs typeface="TimesNewRomanPS-BoldMT"/>
              </a:rPr>
              <a:t>Цели и задачи цифровой трансформации </a:t>
            </a:r>
            <a:endParaRPr lang="ru-RU" b="1" dirty="0" smtClean="0">
              <a:solidFill>
                <a:srgbClr val="000000"/>
              </a:solidFill>
              <a:ea typeface="Calibri" panose="020F0502020204030204" pitchFamily="34" charset="0"/>
              <a:cs typeface="TimesNewRomanPS-BoldM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A"/>
                </a:solidFill>
                <a:ea typeface="Calibri" panose="020F0502020204030204" pitchFamily="34" charset="0"/>
                <a:cs typeface="TimesNewRomanPSMT"/>
              </a:rPr>
              <a:t>- </a:t>
            </a:r>
            <a:r>
              <a:rPr lang="ru-RU" dirty="0">
                <a:solidFill>
                  <a:srgbClr val="00000A"/>
                </a:solidFill>
                <a:ea typeface="Calibri" panose="020F0502020204030204" pitchFamily="34" charset="0"/>
                <a:cs typeface="TimesNewRomanPSMT"/>
              </a:rPr>
              <a:t>Рост вклада в экономику в 2024 году - до 8,9 трлн. руб.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A"/>
                </a:solidFill>
                <a:ea typeface="Calibri" panose="020F0502020204030204" pitchFamily="34" charset="0"/>
                <a:cs typeface="TimesNewRomanPSMT"/>
              </a:rPr>
              <a:t>- Рост </a:t>
            </a:r>
            <a:r>
              <a:rPr lang="ru-RU" dirty="0">
                <a:solidFill>
                  <a:srgbClr val="00000A"/>
                </a:solidFill>
                <a:ea typeface="Calibri" panose="020F0502020204030204" pitchFamily="34" charset="0"/>
                <a:cs typeface="TimesNewRomanPSMT"/>
              </a:rPr>
              <a:t>экспортной выручки в перспективе 2025 года до 45 млрд долл</a:t>
            </a:r>
            <a:r>
              <a:rPr lang="ru-RU" dirty="0" smtClean="0">
                <a:solidFill>
                  <a:srgbClr val="00000A"/>
                </a:solidFill>
                <a:ea typeface="Calibri" panose="020F0502020204030204" pitchFamily="34" charset="0"/>
                <a:cs typeface="TimesNewRomanPSMT"/>
              </a:rPr>
              <a:t>.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rgbClr val="00000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……….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A"/>
                </a:solidFill>
                <a:ea typeface="Calibri" panose="020F0502020204030204" pitchFamily="34" charset="0"/>
                <a:cs typeface="TimesNewRomanPSMT"/>
              </a:rPr>
              <a:t>- Создание, диспетчеризация и агрегация потоков данных для </a:t>
            </a:r>
            <a:r>
              <a:rPr lang="ru-RU" dirty="0" smtClean="0">
                <a:solidFill>
                  <a:srgbClr val="00000A"/>
                </a:solidFill>
                <a:ea typeface="Calibri" panose="020F0502020204030204" pitchFamily="34" charset="0"/>
                <a:cs typeface="TimesNewRomanPSMT"/>
              </a:rPr>
              <a:t>создания сквозных </a:t>
            </a:r>
            <a:r>
              <a:rPr lang="ru-RU" dirty="0">
                <a:solidFill>
                  <a:srgbClr val="00000A"/>
                </a:solidFill>
                <a:ea typeface="Calibri" panose="020F0502020204030204" pitchFamily="34" charset="0"/>
                <a:cs typeface="TimesNewRomanPSMT"/>
              </a:rPr>
              <a:t>цепочек от производства сельхозпродукции до потребления </a:t>
            </a:r>
            <a:r>
              <a:rPr lang="ru-RU" dirty="0" smtClean="0">
                <a:solidFill>
                  <a:srgbClr val="00000A"/>
                </a:solidFill>
                <a:ea typeface="Calibri" panose="020F0502020204030204" pitchFamily="34" charset="0"/>
                <a:cs typeface="TimesNewRomanPSMT"/>
              </a:rPr>
              <a:t>с глубокой </a:t>
            </a:r>
            <a:r>
              <a:rPr lang="ru-RU" dirty="0">
                <a:solidFill>
                  <a:srgbClr val="00000A"/>
                </a:solidFill>
                <a:ea typeface="Calibri" panose="020F0502020204030204" pitchFamily="34" charset="0"/>
                <a:cs typeface="TimesNewRomanPSMT"/>
              </a:rPr>
              <a:t>интеграцией в смежные отрасли цифровой экономики </a:t>
            </a:r>
            <a:r>
              <a:rPr lang="ru-RU" dirty="0" smtClean="0">
                <a:solidFill>
                  <a:srgbClr val="00000A"/>
                </a:solidFill>
                <a:ea typeface="Calibri" panose="020F0502020204030204" pitchFamily="34" charset="0"/>
                <a:cs typeface="TimesNewRomanPSMT"/>
              </a:rPr>
              <a:t>как инструмент </a:t>
            </a:r>
            <a:r>
              <a:rPr lang="ru-RU" dirty="0">
                <a:solidFill>
                  <a:srgbClr val="00000A"/>
                </a:solidFill>
                <a:ea typeface="Calibri" panose="020F0502020204030204" pitchFamily="34" charset="0"/>
                <a:cs typeface="TimesNewRomanPSMT"/>
              </a:rPr>
              <a:t>повышения производительности труда в сельском хозяйстве </a:t>
            </a:r>
            <a:r>
              <a:rPr lang="ru-RU" dirty="0" smtClean="0">
                <a:solidFill>
                  <a:srgbClr val="00000A"/>
                </a:solidFill>
                <a:ea typeface="Calibri" panose="020F0502020204030204" pitchFamily="34" charset="0"/>
                <a:cs typeface="TimesNewRomanPSMT"/>
              </a:rPr>
              <a:t>и максимизации </a:t>
            </a:r>
            <a:r>
              <a:rPr lang="ru-RU" dirty="0">
                <a:solidFill>
                  <a:srgbClr val="00000A"/>
                </a:solidFill>
                <a:ea typeface="Calibri" panose="020F0502020204030204" pitchFamily="34" charset="0"/>
                <a:cs typeface="TimesNewRomanPSMT"/>
              </a:rPr>
              <a:t>прибыли предприятий отрасли.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4989998"/>
            <a:ext cx="8856984" cy="1152000"/>
          </a:xfrm>
          <a:prstGeom prst="rect">
            <a:avLst/>
          </a:prstGeom>
          <a:solidFill>
            <a:schemeClr val="accent1">
              <a:alpha val="1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664"/>
            <a:ext cx="9036496" cy="504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a typeface="Calibri" panose="020F0502020204030204" pitchFamily="34" charset="0"/>
                <a:cs typeface="TimesNewRomanPSMT"/>
              </a:rPr>
              <a:t>ПРОГРАММА «ЦИФРОВАЯ ЭКОНОМИКА РФ» </a:t>
            </a:r>
            <a:r>
              <a:rPr lang="ru-RU" sz="1600" b="1" i="1" dirty="0" smtClean="0">
                <a:solidFill>
                  <a:schemeClr val="bg1"/>
                </a:solidFill>
                <a:ea typeface="Calibri" panose="020F0502020204030204" pitchFamily="34" charset="0"/>
                <a:cs typeface="TimesNewRomanPSMT"/>
              </a:rPr>
              <a:t>(</a:t>
            </a:r>
            <a:r>
              <a:rPr lang="ru-RU" sz="1600" i="1" dirty="0" smtClean="0">
                <a:solidFill>
                  <a:schemeClr val="bg1"/>
                </a:solidFill>
                <a:ea typeface="Calibri" panose="020F0502020204030204" pitchFamily="34" charset="0"/>
                <a:cs typeface="TimesNewRomanPSMT"/>
              </a:rPr>
              <a:t>от </a:t>
            </a:r>
            <a:r>
              <a:rPr lang="ru-RU" sz="1600" i="1" dirty="0" smtClean="0">
                <a:solidFill>
                  <a:schemeClr val="bg1"/>
                </a:solidFill>
              </a:rPr>
              <a:t>28 </a:t>
            </a:r>
            <a:r>
              <a:rPr lang="ru-RU" sz="1600" i="1" dirty="0">
                <a:solidFill>
                  <a:schemeClr val="bg1"/>
                </a:solidFill>
              </a:rPr>
              <a:t>июля 2017 г. № </a:t>
            </a:r>
            <a:r>
              <a:rPr lang="ru-RU" sz="1600" i="1" dirty="0" smtClean="0">
                <a:solidFill>
                  <a:schemeClr val="bg1"/>
                </a:solidFill>
              </a:rPr>
              <a:t>1632-р)</a:t>
            </a:r>
            <a:endParaRPr lang="ru-RU" sz="16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4686" y="612231"/>
            <a:ext cx="59418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Не смотря на очевидные успехи в отрасли сельского хозяйства, по ряду показателей </a:t>
            </a:r>
            <a:r>
              <a:rPr lang="ru-RU" sz="2000" dirty="0"/>
              <a:t>Россия существенно отстает от ведущих </a:t>
            </a:r>
            <a:r>
              <a:rPr lang="ru-RU" sz="2000" dirty="0" smtClean="0"/>
              <a:t>экономик - урожайность зерновых ниже </a:t>
            </a:r>
            <a:r>
              <a:rPr lang="ru-RU" sz="2000" dirty="0"/>
              <a:t>в 3-4 раза, </a:t>
            </a:r>
            <a:r>
              <a:rPr lang="ru-RU" sz="2000" dirty="0" smtClean="0"/>
              <a:t>стоимость с/х </a:t>
            </a:r>
            <a:r>
              <a:rPr lang="ru-RU" sz="2000" dirty="0"/>
              <a:t>продукции на одного работника в 22 раза ниже чем в США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6983"/>
            <a:ext cx="2952328" cy="166068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6402" y="2374369"/>
            <a:ext cx="5946859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NewRomanPSMT"/>
              </a:rPr>
              <a:t>Одно из ключевых направлений реализации программы «Цифровая экономика РФ» </a:t>
            </a:r>
            <a:endParaRPr lang="ru-RU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25473" b="3823"/>
          <a:stretch/>
        </p:blipFill>
        <p:spPr>
          <a:xfrm>
            <a:off x="5826232" y="2235972"/>
            <a:ext cx="3245760" cy="1440161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3939A-3A85-41E6-8175-30B636F43B4D}" type="datetime1">
              <a:rPr lang="ru-RU" smtClean="0"/>
              <a:t>17.12.2018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1"/>
          </p:nvPr>
        </p:nvSpPr>
        <p:spPr>
          <a:xfrm>
            <a:off x="1907704" y="6356351"/>
            <a:ext cx="4752528" cy="365125"/>
          </a:xfrm>
        </p:spPr>
        <p:txBody>
          <a:bodyPr/>
          <a:lstStyle/>
          <a:p>
            <a:r>
              <a:rPr lang="ru-RU" dirty="0" smtClean="0"/>
              <a:t>Рабочее совещание  по цифровым технологиям в сельском хозяйстве Республики Татарстан</a:t>
            </a:r>
            <a:endParaRPr lang="ru-RU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10"/>
          <a:stretch/>
        </p:blipFill>
        <p:spPr bwMode="auto">
          <a:xfrm>
            <a:off x="8490076" y="6356351"/>
            <a:ext cx="333328" cy="32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91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64704"/>
            <a:ext cx="2322000" cy="154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4652" r="20352"/>
          <a:stretch/>
        </p:blipFill>
        <p:spPr>
          <a:xfrm>
            <a:off x="3308563" y="766864"/>
            <a:ext cx="2321903" cy="154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00"/>
          <a:stretch/>
        </p:blipFill>
        <p:spPr>
          <a:xfrm>
            <a:off x="3308563" y="2631768"/>
            <a:ext cx="2304207" cy="154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2" t="10" r="4642" b="-10"/>
          <a:stretch/>
        </p:blipFill>
        <p:spPr>
          <a:xfrm>
            <a:off x="395535" y="4467179"/>
            <a:ext cx="2304257" cy="154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70"/>
          <a:stretch/>
        </p:blipFill>
        <p:spPr>
          <a:xfrm>
            <a:off x="395535" y="2631768"/>
            <a:ext cx="2304257" cy="154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3" t="9774" r="6799" b="14828"/>
          <a:stretch/>
        </p:blipFill>
        <p:spPr>
          <a:xfrm>
            <a:off x="6156177" y="764704"/>
            <a:ext cx="2318477" cy="154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r="44095" b="56300"/>
          <a:stretch/>
        </p:blipFill>
        <p:spPr>
          <a:xfrm>
            <a:off x="3308563" y="4467179"/>
            <a:ext cx="2352516" cy="154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6177" y="2631768"/>
            <a:ext cx="2322000" cy="16059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/>
          <a:srcRect r="16346"/>
          <a:stretch/>
        </p:blipFill>
        <p:spPr>
          <a:xfrm>
            <a:off x="6156177" y="4467179"/>
            <a:ext cx="2304255" cy="1548000"/>
          </a:xfrm>
          <a:prstGeom prst="rect">
            <a:avLst/>
          </a:prstGeom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Цифровой двойник</a:t>
            </a:r>
            <a:endParaRPr lang="ru-RU" sz="2800" b="1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5BA2-0DEF-4D22-B4C0-450C90489C89}" type="datetime1">
              <a:rPr lang="ru-RU" smtClean="0"/>
              <a:t>17.12.2018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>
          <a:xfrm>
            <a:off x="1907704" y="6356351"/>
            <a:ext cx="4752528" cy="365125"/>
          </a:xfrm>
        </p:spPr>
        <p:txBody>
          <a:bodyPr/>
          <a:lstStyle/>
          <a:p>
            <a:r>
              <a:rPr lang="ru-RU" dirty="0" smtClean="0"/>
              <a:t>Рабочее совещание  по цифровым технологиям в сельском хозяйстве Республики Татарстан</a:t>
            </a:r>
            <a:endParaRPr lang="ru-RU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10"/>
          <a:stretch/>
        </p:blipFill>
        <p:spPr bwMode="auto">
          <a:xfrm>
            <a:off x="8490076" y="6356351"/>
            <a:ext cx="333328" cy="32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4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Rectangle 16"/>
          <p:cNvSpPr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Системный анализ и  имитационное моделирование</a:t>
            </a:r>
          </a:p>
        </p:txBody>
      </p:sp>
      <p:sp>
        <p:nvSpPr>
          <p:cNvPr id="5123" name="TextBox 7"/>
          <p:cNvSpPr txBox="1">
            <a:spLocks noChangeArrowheads="1"/>
          </p:cNvSpPr>
          <p:nvPr/>
        </p:nvSpPr>
        <p:spPr bwMode="auto">
          <a:xfrm>
            <a:off x="87088" y="660623"/>
            <a:ext cx="8975725" cy="83026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1D6C5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sz="1600" dirty="0">
                <a:solidFill>
                  <a:srgbClr val="483420"/>
                </a:solidFill>
                <a:latin typeface="Arial" panose="020B0604020202020204" pitchFamily="34" charset="0"/>
              </a:rPr>
              <a:t>Современные организационно-технические системы чрезвычайно сложны. Существуют апробированные и обоснованные методы проектирования, </a:t>
            </a:r>
            <a:r>
              <a:rPr lang="ru-RU" sz="1600" dirty="0" smtClean="0">
                <a:solidFill>
                  <a:srgbClr val="483420"/>
                </a:solidFill>
                <a:latin typeface="Arial" panose="020B0604020202020204" pitchFamily="34" charset="0"/>
              </a:rPr>
              <a:t>эксплуатации </a:t>
            </a:r>
            <a:r>
              <a:rPr lang="ru-RU" sz="1600" dirty="0">
                <a:solidFill>
                  <a:srgbClr val="483420"/>
                </a:solidFill>
                <a:latin typeface="Arial" panose="020B0604020202020204" pitchFamily="34" charset="0"/>
              </a:rPr>
              <a:t>и модернизации таких систем</a:t>
            </a:r>
            <a:r>
              <a:rPr lang="ru-RU" sz="1600" dirty="0" smtClean="0">
                <a:solidFill>
                  <a:srgbClr val="483420"/>
                </a:solidFill>
                <a:latin typeface="Arial" panose="020B0604020202020204" pitchFamily="34" charset="0"/>
              </a:rPr>
              <a:t>. </a:t>
            </a:r>
            <a:endParaRPr lang="ru-RU" sz="1600" dirty="0">
              <a:solidFill>
                <a:srgbClr val="483420"/>
              </a:solidFill>
              <a:latin typeface="Arial" panose="020B0604020202020204" pitchFamily="34" charset="0"/>
            </a:endParaRPr>
          </a:p>
        </p:txBody>
      </p:sp>
      <p:sp>
        <p:nvSpPr>
          <p:cNvPr id="5124" name="TextBox 7"/>
          <p:cNvSpPr txBox="1">
            <a:spLocks noChangeArrowheads="1"/>
          </p:cNvSpPr>
          <p:nvPr/>
        </p:nvSpPr>
        <p:spPr bwMode="auto">
          <a:xfrm>
            <a:off x="4211638" y="1962150"/>
            <a:ext cx="4764087" cy="5847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1D6C5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sz="1600" dirty="0" smtClean="0">
                <a:solidFill>
                  <a:srgbClr val="483420"/>
                </a:solidFill>
                <a:latin typeface="Arial" panose="020B0604020202020204" pitchFamily="34" charset="0"/>
              </a:rPr>
              <a:t>Проводить анализ функционирования </a:t>
            </a:r>
            <a:r>
              <a:rPr lang="ru-RU" sz="1600" dirty="0">
                <a:solidFill>
                  <a:srgbClr val="483420"/>
                </a:solidFill>
                <a:latin typeface="Arial" panose="020B0604020202020204" pitchFamily="34" charset="0"/>
              </a:rPr>
              <a:t>системы в динамике </a:t>
            </a:r>
            <a:r>
              <a:rPr lang="ru-RU" sz="1600" dirty="0" smtClean="0">
                <a:solidFill>
                  <a:srgbClr val="483420"/>
                </a:solidFill>
                <a:latin typeface="Arial" panose="020B0604020202020204" pitchFamily="34" charset="0"/>
              </a:rPr>
              <a:t>при </a:t>
            </a:r>
            <a:r>
              <a:rPr lang="ru-RU" sz="1600" dirty="0">
                <a:solidFill>
                  <a:srgbClr val="483420"/>
                </a:solidFill>
                <a:latin typeface="Arial" panose="020B0604020202020204" pitchFamily="34" charset="0"/>
              </a:rPr>
              <a:t>различных сценариях развития</a:t>
            </a:r>
          </a:p>
        </p:txBody>
      </p:sp>
      <p:sp>
        <p:nvSpPr>
          <p:cNvPr id="5125" name="TextBox 7"/>
          <p:cNvSpPr txBox="1">
            <a:spLocks noChangeArrowheads="1"/>
          </p:cNvSpPr>
          <p:nvPr/>
        </p:nvSpPr>
        <p:spPr bwMode="auto">
          <a:xfrm>
            <a:off x="4171689" y="3091996"/>
            <a:ext cx="4764087" cy="1076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sz="1600" dirty="0">
                <a:latin typeface="Arial" panose="020B0604020202020204" pitchFamily="34" charset="0"/>
              </a:rPr>
              <a:t>Можно осуществлять такой анализ физически, на уже созданной системе. Но эти эксперименты приводят большим затратам и иногда к непоправимым последствиям</a:t>
            </a:r>
          </a:p>
        </p:txBody>
      </p:sp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4211638" y="4949825"/>
            <a:ext cx="4764087" cy="1077218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1D6C5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Мы предлагаем поиск оптимальных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режимов функционирования системы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о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осуществлять с помощью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имитационных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моделей</a:t>
            </a:r>
          </a:p>
        </p:txBody>
      </p:sp>
      <p:grpSp>
        <p:nvGrpSpPr>
          <p:cNvPr id="5127" name="Группа 5"/>
          <p:cNvGrpSpPr>
            <a:grpSpLocks/>
          </p:cNvGrpSpPr>
          <p:nvPr/>
        </p:nvGrpSpPr>
        <p:grpSpPr bwMode="auto">
          <a:xfrm>
            <a:off x="179159" y="3011714"/>
            <a:ext cx="3240088" cy="1763713"/>
            <a:chOff x="214313" y="1917700"/>
            <a:chExt cx="3240087" cy="1763713"/>
          </a:xfrm>
        </p:grpSpPr>
        <p:sp>
          <p:nvSpPr>
            <p:cNvPr id="5139" name="Text Box 5"/>
            <p:cNvSpPr txBox="1">
              <a:spLocks noChangeArrowheads="1"/>
            </p:cNvSpPr>
            <p:nvPr/>
          </p:nvSpPr>
          <p:spPr bwMode="auto">
            <a:xfrm>
              <a:off x="2687638" y="2773363"/>
              <a:ext cx="317500" cy="1952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100"/>
                <a:t>. . .</a:t>
              </a:r>
              <a:endParaRPr lang="ru-RU"/>
            </a:p>
          </p:txBody>
        </p:sp>
        <p:sp>
          <p:nvSpPr>
            <p:cNvPr id="5140" name="Text Box 6"/>
            <p:cNvSpPr txBox="1">
              <a:spLocks noChangeArrowheads="1"/>
            </p:cNvSpPr>
            <p:nvPr/>
          </p:nvSpPr>
          <p:spPr bwMode="auto">
            <a:xfrm>
              <a:off x="798513" y="2635250"/>
              <a:ext cx="317500" cy="1952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100"/>
                <a:t>. . .</a:t>
              </a:r>
              <a:endParaRPr lang="ru-RU"/>
            </a:p>
          </p:txBody>
        </p:sp>
        <p:sp>
          <p:nvSpPr>
            <p:cNvPr id="5141" name="Text Box 7"/>
            <p:cNvSpPr txBox="1">
              <a:spLocks noChangeArrowheads="1"/>
            </p:cNvSpPr>
            <p:nvPr/>
          </p:nvSpPr>
          <p:spPr bwMode="auto">
            <a:xfrm>
              <a:off x="1004888" y="2730500"/>
              <a:ext cx="317500" cy="2111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100"/>
                <a:t>. . .</a:t>
              </a:r>
              <a:endParaRPr lang="ru-RU"/>
            </a:p>
          </p:txBody>
        </p:sp>
        <p:sp>
          <p:nvSpPr>
            <p:cNvPr id="5142" name="Text Box 8"/>
            <p:cNvSpPr txBox="1">
              <a:spLocks noChangeArrowheads="1"/>
            </p:cNvSpPr>
            <p:nvPr/>
          </p:nvSpPr>
          <p:spPr bwMode="auto">
            <a:xfrm>
              <a:off x="601663" y="2986088"/>
              <a:ext cx="317500" cy="1968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100"/>
                <a:t>. . .</a:t>
              </a:r>
              <a:endParaRPr lang="ru-RU"/>
            </a:p>
          </p:txBody>
        </p:sp>
        <p:sp>
          <p:nvSpPr>
            <p:cNvPr id="5143" name="Text Box 9"/>
            <p:cNvSpPr txBox="1">
              <a:spLocks noChangeArrowheads="1"/>
            </p:cNvSpPr>
            <p:nvPr/>
          </p:nvSpPr>
          <p:spPr bwMode="auto">
            <a:xfrm>
              <a:off x="214313" y="2727325"/>
              <a:ext cx="317500" cy="1968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100"/>
                <a:t>. . .</a:t>
              </a:r>
              <a:endParaRPr lang="ru-RU"/>
            </a:p>
          </p:txBody>
        </p:sp>
        <p:sp>
          <p:nvSpPr>
            <p:cNvPr id="5144" name="Text Box 10"/>
            <p:cNvSpPr txBox="1">
              <a:spLocks noChangeArrowheads="1"/>
            </p:cNvSpPr>
            <p:nvPr/>
          </p:nvSpPr>
          <p:spPr bwMode="auto">
            <a:xfrm>
              <a:off x="1558925" y="2039938"/>
              <a:ext cx="255588" cy="222250"/>
            </a:xfrm>
            <a:prstGeom prst="rect">
              <a:avLst/>
            </a:prstGeom>
            <a:solidFill>
              <a:srgbClr val="EAF1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600" b="1"/>
                <a:t>S</a:t>
              </a:r>
              <a:endParaRPr lang="ru-RU"/>
            </a:p>
          </p:txBody>
        </p:sp>
        <p:sp>
          <p:nvSpPr>
            <p:cNvPr id="5145" name="Text Box 11"/>
            <p:cNvSpPr txBox="1">
              <a:spLocks noChangeArrowheads="1"/>
            </p:cNvSpPr>
            <p:nvPr/>
          </p:nvSpPr>
          <p:spPr bwMode="auto">
            <a:xfrm>
              <a:off x="619125" y="2490788"/>
              <a:ext cx="260350" cy="195262"/>
            </a:xfrm>
            <a:prstGeom prst="rect">
              <a:avLst/>
            </a:prstGeom>
            <a:solidFill>
              <a:srgbClr val="FDE9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100"/>
                <a:t>S</a:t>
              </a:r>
              <a:r>
                <a:rPr lang="en-US" sz="1100" baseline="-25000"/>
                <a:t>3</a:t>
              </a:r>
              <a:endParaRPr lang="en-US" sz="1100">
                <a:latin typeface="Times New Roman" panose="02020603050405020304" pitchFamily="18" charset="0"/>
              </a:endParaRPr>
            </a:p>
            <a:p>
              <a:pPr eaLnBrk="1" hangingPunct="1"/>
              <a:endParaRPr lang="ru-RU"/>
            </a:p>
          </p:txBody>
        </p:sp>
        <p:sp>
          <p:nvSpPr>
            <p:cNvPr id="5146" name="Text Box 12"/>
            <p:cNvSpPr txBox="1">
              <a:spLocks noChangeArrowheads="1"/>
            </p:cNvSpPr>
            <p:nvPr/>
          </p:nvSpPr>
          <p:spPr bwMode="auto">
            <a:xfrm>
              <a:off x="227013" y="2566988"/>
              <a:ext cx="260350" cy="195262"/>
            </a:xfrm>
            <a:prstGeom prst="rect">
              <a:avLst/>
            </a:prstGeom>
            <a:solidFill>
              <a:srgbClr val="DBE5F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en-US" sz="900" baseline="30000"/>
            </a:p>
            <a:p>
              <a:pPr eaLnBrk="1" hangingPunct="1"/>
              <a:endParaRPr lang="ru-RU"/>
            </a:p>
          </p:txBody>
        </p:sp>
        <p:sp>
          <p:nvSpPr>
            <p:cNvPr id="5147" name="Text Box 13"/>
            <p:cNvSpPr txBox="1">
              <a:spLocks noChangeArrowheads="1"/>
            </p:cNvSpPr>
            <p:nvPr/>
          </p:nvSpPr>
          <p:spPr bwMode="auto">
            <a:xfrm>
              <a:off x="619125" y="2801938"/>
              <a:ext cx="258763" cy="196850"/>
            </a:xfrm>
            <a:prstGeom prst="rect">
              <a:avLst/>
            </a:prstGeom>
            <a:solidFill>
              <a:srgbClr val="DBE5F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ru-RU"/>
            </a:p>
          </p:txBody>
        </p:sp>
        <p:sp>
          <p:nvSpPr>
            <p:cNvPr id="5148" name="Text Box 14"/>
            <p:cNvSpPr txBox="1">
              <a:spLocks noChangeArrowheads="1"/>
            </p:cNvSpPr>
            <p:nvPr/>
          </p:nvSpPr>
          <p:spPr bwMode="auto">
            <a:xfrm>
              <a:off x="1023938" y="2566988"/>
              <a:ext cx="258762" cy="196850"/>
            </a:xfrm>
            <a:prstGeom prst="rect">
              <a:avLst/>
            </a:prstGeom>
            <a:solidFill>
              <a:srgbClr val="DBE5F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endParaRPr lang="en-US" sz="900" baseline="30000"/>
            </a:p>
            <a:p>
              <a:pPr eaLnBrk="1" hangingPunct="1"/>
              <a:endParaRPr lang="ru-RU"/>
            </a:p>
          </p:txBody>
        </p:sp>
        <p:cxnSp>
          <p:nvCxnSpPr>
            <p:cNvPr id="5149" name="AutoShape 15"/>
            <p:cNvCxnSpPr>
              <a:cxnSpLocks noChangeShapeType="1"/>
            </p:cNvCxnSpPr>
            <p:nvPr/>
          </p:nvCxnSpPr>
          <p:spPr bwMode="auto">
            <a:xfrm flipH="1">
              <a:off x="487363" y="2589213"/>
              <a:ext cx="131762" cy="7461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50" name="AutoShape 16"/>
            <p:cNvCxnSpPr>
              <a:cxnSpLocks noChangeShapeType="1"/>
            </p:cNvCxnSpPr>
            <p:nvPr/>
          </p:nvCxnSpPr>
          <p:spPr bwMode="auto">
            <a:xfrm>
              <a:off x="879475" y="2589213"/>
              <a:ext cx="144463" cy="762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51" name="AutoShape 17"/>
            <p:cNvCxnSpPr>
              <a:cxnSpLocks noChangeShapeType="1"/>
            </p:cNvCxnSpPr>
            <p:nvPr/>
          </p:nvCxnSpPr>
          <p:spPr bwMode="auto">
            <a:xfrm>
              <a:off x="619125" y="2900363"/>
              <a:ext cx="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52" name="AutoShape 18"/>
            <p:cNvCxnSpPr>
              <a:cxnSpLocks noChangeShapeType="1"/>
            </p:cNvCxnSpPr>
            <p:nvPr/>
          </p:nvCxnSpPr>
          <p:spPr bwMode="auto">
            <a:xfrm flipV="1">
              <a:off x="749300" y="2686050"/>
              <a:ext cx="0" cy="11588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53" name="AutoShape 19"/>
            <p:cNvCxnSpPr>
              <a:cxnSpLocks noChangeShapeType="1"/>
              <a:stCxn id="5146" idx="2"/>
            </p:cNvCxnSpPr>
            <p:nvPr/>
          </p:nvCxnSpPr>
          <p:spPr bwMode="auto">
            <a:xfrm flipH="1">
              <a:off x="276225" y="2762250"/>
              <a:ext cx="80963" cy="57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54" name="AutoShape 20"/>
            <p:cNvCxnSpPr>
              <a:cxnSpLocks noChangeShapeType="1"/>
              <a:stCxn id="5146" idx="2"/>
            </p:cNvCxnSpPr>
            <p:nvPr/>
          </p:nvCxnSpPr>
          <p:spPr bwMode="auto">
            <a:xfrm>
              <a:off x="357188" y="2762250"/>
              <a:ext cx="82550" cy="57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55" name="AutoShape 21"/>
            <p:cNvCxnSpPr>
              <a:cxnSpLocks noChangeShapeType="1"/>
            </p:cNvCxnSpPr>
            <p:nvPr/>
          </p:nvCxnSpPr>
          <p:spPr bwMode="auto">
            <a:xfrm flipH="1">
              <a:off x="671513" y="2994025"/>
              <a:ext cx="79375" cy="57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56" name="AutoShape 22"/>
            <p:cNvCxnSpPr>
              <a:cxnSpLocks noChangeShapeType="1"/>
            </p:cNvCxnSpPr>
            <p:nvPr/>
          </p:nvCxnSpPr>
          <p:spPr bwMode="auto">
            <a:xfrm>
              <a:off x="750888" y="2994025"/>
              <a:ext cx="82550" cy="57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57" name="AutoShape 23"/>
            <p:cNvCxnSpPr>
              <a:cxnSpLocks noChangeShapeType="1"/>
            </p:cNvCxnSpPr>
            <p:nvPr/>
          </p:nvCxnSpPr>
          <p:spPr bwMode="auto">
            <a:xfrm flipH="1">
              <a:off x="1074738" y="2765425"/>
              <a:ext cx="80962" cy="5873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58" name="AutoShape 24"/>
            <p:cNvCxnSpPr>
              <a:cxnSpLocks noChangeShapeType="1"/>
            </p:cNvCxnSpPr>
            <p:nvPr/>
          </p:nvCxnSpPr>
          <p:spPr bwMode="auto">
            <a:xfrm>
              <a:off x="1155700" y="2765425"/>
              <a:ext cx="82550" cy="5873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59" name="Text Box 25"/>
            <p:cNvSpPr txBox="1">
              <a:spLocks noChangeArrowheads="1"/>
            </p:cNvSpPr>
            <p:nvPr/>
          </p:nvSpPr>
          <p:spPr bwMode="auto">
            <a:xfrm>
              <a:off x="1514475" y="3133725"/>
              <a:ext cx="317500" cy="1968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100"/>
                <a:t>. . .</a:t>
              </a:r>
              <a:endParaRPr lang="ru-RU"/>
            </a:p>
          </p:txBody>
        </p:sp>
        <p:sp>
          <p:nvSpPr>
            <p:cNvPr id="5160" name="Text Box 26"/>
            <p:cNvSpPr txBox="1">
              <a:spLocks noChangeArrowheads="1"/>
            </p:cNvSpPr>
            <p:nvPr/>
          </p:nvSpPr>
          <p:spPr bwMode="auto">
            <a:xfrm>
              <a:off x="1720850" y="3230563"/>
              <a:ext cx="317500" cy="2111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100"/>
                <a:t>. . .</a:t>
              </a:r>
              <a:endParaRPr lang="ru-RU"/>
            </a:p>
          </p:txBody>
        </p:sp>
        <p:sp>
          <p:nvSpPr>
            <p:cNvPr id="5161" name="Text Box 27"/>
            <p:cNvSpPr txBox="1">
              <a:spLocks noChangeArrowheads="1"/>
            </p:cNvSpPr>
            <p:nvPr/>
          </p:nvSpPr>
          <p:spPr bwMode="auto">
            <a:xfrm>
              <a:off x="1317625" y="3486150"/>
              <a:ext cx="317500" cy="1952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100"/>
                <a:t>. . .</a:t>
              </a:r>
              <a:endParaRPr lang="ru-RU"/>
            </a:p>
          </p:txBody>
        </p:sp>
        <p:sp>
          <p:nvSpPr>
            <p:cNvPr id="5162" name="Text Box 28"/>
            <p:cNvSpPr txBox="1">
              <a:spLocks noChangeArrowheads="1"/>
            </p:cNvSpPr>
            <p:nvPr/>
          </p:nvSpPr>
          <p:spPr bwMode="auto">
            <a:xfrm>
              <a:off x="930275" y="3227388"/>
              <a:ext cx="317500" cy="1952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100"/>
                <a:t>. . .</a:t>
              </a:r>
              <a:endParaRPr lang="ru-RU"/>
            </a:p>
          </p:txBody>
        </p:sp>
        <p:sp>
          <p:nvSpPr>
            <p:cNvPr id="5163" name="Text Box 29"/>
            <p:cNvSpPr txBox="1">
              <a:spLocks noChangeArrowheads="1"/>
            </p:cNvSpPr>
            <p:nvPr/>
          </p:nvSpPr>
          <p:spPr bwMode="auto">
            <a:xfrm>
              <a:off x="1335088" y="2990850"/>
              <a:ext cx="260350" cy="195263"/>
            </a:xfrm>
            <a:prstGeom prst="rect">
              <a:avLst/>
            </a:prstGeom>
            <a:solidFill>
              <a:srgbClr val="FDE9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100"/>
                <a:t>S</a:t>
              </a:r>
              <a:r>
                <a:rPr lang="en-US" sz="1100" baseline="-25000"/>
                <a:t>3</a:t>
              </a:r>
              <a:endParaRPr lang="en-US" sz="1100">
                <a:latin typeface="Times New Roman" panose="02020603050405020304" pitchFamily="18" charset="0"/>
              </a:endParaRPr>
            </a:p>
            <a:p>
              <a:pPr eaLnBrk="1" hangingPunct="1"/>
              <a:endParaRPr lang="ru-RU"/>
            </a:p>
          </p:txBody>
        </p:sp>
        <p:sp>
          <p:nvSpPr>
            <p:cNvPr id="5164" name="Text Box 30"/>
            <p:cNvSpPr txBox="1">
              <a:spLocks noChangeArrowheads="1"/>
            </p:cNvSpPr>
            <p:nvPr/>
          </p:nvSpPr>
          <p:spPr bwMode="auto">
            <a:xfrm>
              <a:off x="942975" y="3065463"/>
              <a:ext cx="258763" cy="196850"/>
            </a:xfrm>
            <a:prstGeom prst="rect">
              <a:avLst/>
            </a:prstGeom>
            <a:solidFill>
              <a:srgbClr val="DBE5F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900"/>
                <a:t>S</a:t>
              </a:r>
              <a:r>
                <a:rPr lang="en-US" sz="900" baseline="-25000"/>
                <a:t>3</a:t>
              </a:r>
              <a:r>
                <a:rPr lang="en-US" sz="900" baseline="30000"/>
                <a:t>1</a:t>
              </a:r>
            </a:p>
            <a:p>
              <a:pPr eaLnBrk="1" hangingPunct="1"/>
              <a:endParaRPr lang="ru-RU"/>
            </a:p>
          </p:txBody>
        </p:sp>
        <p:sp>
          <p:nvSpPr>
            <p:cNvPr id="5165" name="Text Box 31"/>
            <p:cNvSpPr txBox="1">
              <a:spLocks noChangeArrowheads="1"/>
            </p:cNvSpPr>
            <p:nvPr/>
          </p:nvSpPr>
          <p:spPr bwMode="auto">
            <a:xfrm>
              <a:off x="1335088" y="3302000"/>
              <a:ext cx="258762" cy="195263"/>
            </a:xfrm>
            <a:prstGeom prst="rect">
              <a:avLst/>
            </a:prstGeom>
            <a:solidFill>
              <a:srgbClr val="DBE5F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900"/>
                <a:t>S</a:t>
              </a:r>
              <a:r>
                <a:rPr lang="en-US" sz="900" baseline="-25000"/>
                <a:t>3</a:t>
              </a:r>
              <a:r>
                <a:rPr lang="en-US" sz="900" baseline="30000"/>
                <a:t>2</a:t>
              </a:r>
            </a:p>
            <a:p>
              <a:pPr eaLnBrk="1" hangingPunct="1"/>
              <a:endParaRPr lang="ru-RU"/>
            </a:p>
          </p:txBody>
        </p:sp>
        <p:sp>
          <p:nvSpPr>
            <p:cNvPr id="5166" name="Text Box 32"/>
            <p:cNvSpPr txBox="1">
              <a:spLocks noChangeArrowheads="1"/>
            </p:cNvSpPr>
            <p:nvPr/>
          </p:nvSpPr>
          <p:spPr bwMode="auto">
            <a:xfrm>
              <a:off x="1738313" y="3067050"/>
              <a:ext cx="260350" cy="196850"/>
            </a:xfrm>
            <a:prstGeom prst="rect">
              <a:avLst/>
            </a:prstGeom>
            <a:solidFill>
              <a:srgbClr val="DBE5F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900"/>
                <a:t>S</a:t>
              </a:r>
              <a:r>
                <a:rPr lang="en-US" sz="900" baseline="-25000"/>
                <a:t>3</a:t>
              </a:r>
              <a:r>
                <a:rPr lang="en-US" sz="900" baseline="30000"/>
                <a:t>j</a:t>
              </a:r>
            </a:p>
            <a:p>
              <a:pPr eaLnBrk="1" hangingPunct="1"/>
              <a:endParaRPr lang="ru-RU"/>
            </a:p>
          </p:txBody>
        </p:sp>
        <p:cxnSp>
          <p:nvCxnSpPr>
            <p:cNvPr id="5167" name="AutoShape 33"/>
            <p:cNvCxnSpPr>
              <a:cxnSpLocks noChangeShapeType="1"/>
            </p:cNvCxnSpPr>
            <p:nvPr/>
          </p:nvCxnSpPr>
          <p:spPr bwMode="auto">
            <a:xfrm flipH="1">
              <a:off x="1201738" y="3089275"/>
              <a:ext cx="133350" cy="7461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68" name="AutoShape 34"/>
            <p:cNvCxnSpPr>
              <a:cxnSpLocks noChangeShapeType="1"/>
            </p:cNvCxnSpPr>
            <p:nvPr/>
          </p:nvCxnSpPr>
          <p:spPr bwMode="auto">
            <a:xfrm>
              <a:off x="1595438" y="3089275"/>
              <a:ext cx="142875" cy="762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69" name="AutoShape 35"/>
            <p:cNvCxnSpPr>
              <a:cxnSpLocks noChangeShapeType="1"/>
            </p:cNvCxnSpPr>
            <p:nvPr/>
          </p:nvCxnSpPr>
          <p:spPr bwMode="auto">
            <a:xfrm>
              <a:off x="1335088" y="3400425"/>
              <a:ext cx="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70" name="AutoShape 36"/>
            <p:cNvCxnSpPr>
              <a:cxnSpLocks noChangeShapeType="1"/>
            </p:cNvCxnSpPr>
            <p:nvPr/>
          </p:nvCxnSpPr>
          <p:spPr bwMode="auto">
            <a:xfrm flipV="1">
              <a:off x="1465263" y="3186113"/>
              <a:ext cx="0" cy="11588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71" name="AutoShape 37"/>
            <p:cNvCxnSpPr>
              <a:cxnSpLocks noChangeShapeType="1"/>
            </p:cNvCxnSpPr>
            <p:nvPr/>
          </p:nvCxnSpPr>
          <p:spPr bwMode="auto">
            <a:xfrm flipH="1">
              <a:off x="992188" y="3262313"/>
              <a:ext cx="80962" cy="57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72" name="AutoShape 38"/>
            <p:cNvCxnSpPr>
              <a:cxnSpLocks noChangeShapeType="1"/>
            </p:cNvCxnSpPr>
            <p:nvPr/>
          </p:nvCxnSpPr>
          <p:spPr bwMode="auto">
            <a:xfrm>
              <a:off x="1073150" y="3262313"/>
              <a:ext cx="82550" cy="57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73" name="AutoShape 39"/>
            <p:cNvCxnSpPr>
              <a:cxnSpLocks noChangeShapeType="1"/>
            </p:cNvCxnSpPr>
            <p:nvPr/>
          </p:nvCxnSpPr>
          <p:spPr bwMode="auto">
            <a:xfrm flipH="1">
              <a:off x="1387475" y="3492500"/>
              <a:ext cx="79375" cy="57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74" name="AutoShape 40"/>
            <p:cNvCxnSpPr>
              <a:cxnSpLocks noChangeShapeType="1"/>
            </p:cNvCxnSpPr>
            <p:nvPr/>
          </p:nvCxnSpPr>
          <p:spPr bwMode="auto">
            <a:xfrm>
              <a:off x="1466850" y="3492500"/>
              <a:ext cx="82550" cy="57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75" name="AutoShape 41"/>
            <p:cNvCxnSpPr>
              <a:cxnSpLocks noChangeShapeType="1"/>
            </p:cNvCxnSpPr>
            <p:nvPr/>
          </p:nvCxnSpPr>
          <p:spPr bwMode="auto">
            <a:xfrm flipH="1">
              <a:off x="1790700" y="3265488"/>
              <a:ext cx="80963" cy="57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76" name="AutoShape 42"/>
            <p:cNvCxnSpPr>
              <a:cxnSpLocks noChangeShapeType="1"/>
            </p:cNvCxnSpPr>
            <p:nvPr/>
          </p:nvCxnSpPr>
          <p:spPr bwMode="auto">
            <a:xfrm>
              <a:off x="1871663" y="3265488"/>
              <a:ext cx="82550" cy="57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77" name="Text Box 43"/>
            <p:cNvSpPr txBox="1">
              <a:spLocks noChangeArrowheads="1"/>
            </p:cNvSpPr>
            <p:nvPr/>
          </p:nvSpPr>
          <p:spPr bwMode="auto">
            <a:xfrm>
              <a:off x="2849563" y="3128963"/>
              <a:ext cx="317500" cy="1968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100"/>
                <a:t>. . .</a:t>
              </a:r>
              <a:endParaRPr lang="ru-RU"/>
            </a:p>
          </p:txBody>
        </p:sp>
        <p:sp>
          <p:nvSpPr>
            <p:cNvPr id="5178" name="Text Box 44"/>
            <p:cNvSpPr txBox="1">
              <a:spLocks noChangeArrowheads="1"/>
            </p:cNvSpPr>
            <p:nvPr/>
          </p:nvSpPr>
          <p:spPr bwMode="auto">
            <a:xfrm>
              <a:off x="3057525" y="3225800"/>
              <a:ext cx="317500" cy="2111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100"/>
                <a:t>. . .</a:t>
              </a:r>
              <a:endParaRPr lang="ru-RU"/>
            </a:p>
          </p:txBody>
        </p:sp>
        <p:sp>
          <p:nvSpPr>
            <p:cNvPr id="5179" name="Text Box 45"/>
            <p:cNvSpPr txBox="1">
              <a:spLocks noChangeArrowheads="1"/>
            </p:cNvSpPr>
            <p:nvPr/>
          </p:nvSpPr>
          <p:spPr bwMode="auto">
            <a:xfrm>
              <a:off x="2652713" y="3481388"/>
              <a:ext cx="317500" cy="1952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100"/>
                <a:t>. . .</a:t>
              </a:r>
              <a:endParaRPr lang="ru-RU"/>
            </a:p>
          </p:txBody>
        </p:sp>
        <p:sp>
          <p:nvSpPr>
            <p:cNvPr id="5180" name="Text Box 46"/>
            <p:cNvSpPr txBox="1">
              <a:spLocks noChangeArrowheads="1"/>
            </p:cNvSpPr>
            <p:nvPr/>
          </p:nvSpPr>
          <p:spPr bwMode="auto">
            <a:xfrm>
              <a:off x="2265363" y="3222625"/>
              <a:ext cx="319087" cy="1952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100"/>
                <a:t>. . .</a:t>
              </a:r>
              <a:endParaRPr lang="ru-RU"/>
            </a:p>
          </p:txBody>
        </p:sp>
        <p:sp>
          <p:nvSpPr>
            <p:cNvPr id="5181" name="Text Box 47"/>
            <p:cNvSpPr txBox="1">
              <a:spLocks noChangeArrowheads="1"/>
            </p:cNvSpPr>
            <p:nvPr/>
          </p:nvSpPr>
          <p:spPr bwMode="auto">
            <a:xfrm>
              <a:off x="2670175" y="2986088"/>
              <a:ext cx="260350" cy="195262"/>
            </a:xfrm>
            <a:prstGeom prst="rect">
              <a:avLst/>
            </a:prstGeom>
            <a:solidFill>
              <a:srgbClr val="FDE9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100"/>
                <a:t>S</a:t>
              </a:r>
              <a:r>
                <a:rPr lang="en-US" sz="1100" baseline="-25000"/>
                <a:t>3</a:t>
              </a:r>
              <a:endParaRPr lang="en-US" sz="1100">
                <a:latin typeface="Times New Roman" panose="02020603050405020304" pitchFamily="18" charset="0"/>
              </a:endParaRPr>
            </a:p>
            <a:p>
              <a:pPr eaLnBrk="1" hangingPunct="1"/>
              <a:endParaRPr lang="ru-RU"/>
            </a:p>
          </p:txBody>
        </p:sp>
        <p:sp>
          <p:nvSpPr>
            <p:cNvPr id="5182" name="Text Box 48"/>
            <p:cNvSpPr txBox="1">
              <a:spLocks noChangeArrowheads="1"/>
            </p:cNvSpPr>
            <p:nvPr/>
          </p:nvSpPr>
          <p:spPr bwMode="auto">
            <a:xfrm>
              <a:off x="2278063" y="3060700"/>
              <a:ext cx="260350" cy="196850"/>
            </a:xfrm>
            <a:prstGeom prst="rect">
              <a:avLst/>
            </a:prstGeom>
            <a:solidFill>
              <a:srgbClr val="DBE5F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900"/>
                <a:t>S</a:t>
              </a:r>
              <a:r>
                <a:rPr lang="en-US" sz="900" baseline="-25000"/>
                <a:t>3</a:t>
              </a:r>
              <a:r>
                <a:rPr lang="en-US" sz="900" baseline="30000"/>
                <a:t>1</a:t>
              </a:r>
            </a:p>
            <a:p>
              <a:pPr eaLnBrk="1" hangingPunct="1"/>
              <a:endParaRPr lang="ru-RU"/>
            </a:p>
          </p:txBody>
        </p:sp>
        <p:sp>
          <p:nvSpPr>
            <p:cNvPr id="5183" name="Text Box 49"/>
            <p:cNvSpPr txBox="1">
              <a:spLocks noChangeArrowheads="1"/>
            </p:cNvSpPr>
            <p:nvPr/>
          </p:nvSpPr>
          <p:spPr bwMode="auto">
            <a:xfrm>
              <a:off x="2670175" y="3297238"/>
              <a:ext cx="260350" cy="195262"/>
            </a:xfrm>
            <a:prstGeom prst="rect">
              <a:avLst/>
            </a:prstGeom>
            <a:solidFill>
              <a:srgbClr val="DBE5F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900"/>
                <a:t>S</a:t>
              </a:r>
              <a:r>
                <a:rPr lang="en-US" sz="900" baseline="-25000"/>
                <a:t>3</a:t>
              </a:r>
              <a:r>
                <a:rPr lang="en-US" sz="900" baseline="30000"/>
                <a:t>2</a:t>
              </a:r>
            </a:p>
            <a:p>
              <a:pPr eaLnBrk="1" hangingPunct="1"/>
              <a:endParaRPr lang="ru-RU"/>
            </a:p>
          </p:txBody>
        </p:sp>
        <p:sp>
          <p:nvSpPr>
            <p:cNvPr id="5184" name="Text Box 50"/>
            <p:cNvSpPr txBox="1">
              <a:spLocks noChangeArrowheads="1"/>
            </p:cNvSpPr>
            <p:nvPr/>
          </p:nvSpPr>
          <p:spPr bwMode="auto">
            <a:xfrm>
              <a:off x="3074988" y="3062288"/>
              <a:ext cx="260350" cy="196850"/>
            </a:xfrm>
            <a:prstGeom prst="rect">
              <a:avLst/>
            </a:prstGeom>
            <a:solidFill>
              <a:srgbClr val="DBE5F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900"/>
                <a:t>S</a:t>
              </a:r>
              <a:r>
                <a:rPr lang="en-US" sz="900" baseline="-25000"/>
                <a:t>3</a:t>
              </a:r>
              <a:r>
                <a:rPr lang="en-US" sz="900" baseline="30000"/>
                <a:t>j</a:t>
              </a:r>
            </a:p>
            <a:p>
              <a:pPr eaLnBrk="1" hangingPunct="1"/>
              <a:endParaRPr lang="ru-RU"/>
            </a:p>
          </p:txBody>
        </p:sp>
        <p:cxnSp>
          <p:nvCxnSpPr>
            <p:cNvPr id="5185" name="AutoShape 51"/>
            <p:cNvCxnSpPr>
              <a:cxnSpLocks noChangeShapeType="1"/>
            </p:cNvCxnSpPr>
            <p:nvPr/>
          </p:nvCxnSpPr>
          <p:spPr bwMode="auto">
            <a:xfrm flipH="1">
              <a:off x="2538413" y="3082925"/>
              <a:ext cx="131762" cy="762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86" name="AutoShape 52"/>
            <p:cNvCxnSpPr>
              <a:cxnSpLocks noChangeShapeType="1"/>
            </p:cNvCxnSpPr>
            <p:nvPr/>
          </p:nvCxnSpPr>
          <p:spPr bwMode="auto">
            <a:xfrm>
              <a:off x="2930525" y="3082925"/>
              <a:ext cx="144463" cy="7778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87" name="AutoShape 53"/>
            <p:cNvCxnSpPr>
              <a:cxnSpLocks noChangeShapeType="1"/>
            </p:cNvCxnSpPr>
            <p:nvPr/>
          </p:nvCxnSpPr>
          <p:spPr bwMode="auto">
            <a:xfrm>
              <a:off x="2670175" y="3395663"/>
              <a:ext cx="158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88" name="AutoShape 54"/>
            <p:cNvCxnSpPr>
              <a:cxnSpLocks noChangeShapeType="1"/>
            </p:cNvCxnSpPr>
            <p:nvPr/>
          </p:nvCxnSpPr>
          <p:spPr bwMode="auto">
            <a:xfrm flipV="1">
              <a:off x="2800350" y="3181350"/>
              <a:ext cx="0" cy="11588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89" name="AutoShape 55"/>
            <p:cNvCxnSpPr>
              <a:cxnSpLocks noChangeShapeType="1"/>
            </p:cNvCxnSpPr>
            <p:nvPr/>
          </p:nvCxnSpPr>
          <p:spPr bwMode="auto">
            <a:xfrm flipH="1">
              <a:off x="2328863" y="3257550"/>
              <a:ext cx="79375" cy="57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90" name="AutoShape 56"/>
            <p:cNvCxnSpPr>
              <a:cxnSpLocks noChangeShapeType="1"/>
            </p:cNvCxnSpPr>
            <p:nvPr/>
          </p:nvCxnSpPr>
          <p:spPr bwMode="auto">
            <a:xfrm>
              <a:off x="2408238" y="3257550"/>
              <a:ext cx="82550" cy="57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91" name="AutoShape 57"/>
            <p:cNvCxnSpPr>
              <a:cxnSpLocks noChangeShapeType="1"/>
            </p:cNvCxnSpPr>
            <p:nvPr/>
          </p:nvCxnSpPr>
          <p:spPr bwMode="auto">
            <a:xfrm flipH="1">
              <a:off x="2722563" y="3487738"/>
              <a:ext cx="79375" cy="57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92" name="AutoShape 58"/>
            <p:cNvCxnSpPr>
              <a:cxnSpLocks noChangeShapeType="1"/>
            </p:cNvCxnSpPr>
            <p:nvPr/>
          </p:nvCxnSpPr>
          <p:spPr bwMode="auto">
            <a:xfrm>
              <a:off x="2801938" y="3487738"/>
              <a:ext cx="84137" cy="57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93" name="AutoShape 59"/>
            <p:cNvCxnSpPr>
              <a:cxnSpLocks noChangeShapeType="1"/>
            </p:cNvCxnSpPr>
            <p:nvPr/>
          </p:nvCxnSpPr>
          <p:spPr bwMode="auto">
            <a:xfrm flipH="1">
              <a:off x="3127375" y="3260725"/>
              <a:ext cx="79375" cy="57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94" name="AutoShape 60"/>
            <p:cNvCxnSpPr>
              <a:cxnSpLocks noChangeShapeType="1"/>
            </p:cNvCxnSpPr>
            <p:nvPr/>
          </p:nvCxnSpPr>
          <p:spPr bwMode="auto">
            <a:xfrm>
              <a:off x="3206750" y="3260725"/>
              <a:ext cx="82550" cy="57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95" name="Text Box 61"/>
            <p:cNvSpPr txBox="1">
              <a:spLocks noChangeArrowheads="1"/>
            </p:cNvSpPr>
            <p:nvPr/>
          </p:nvSpPr>
          <p:spPr bwMode="auto">
            <a:xfrm>
              <a:off x="2884488" y="2420938"/>
              <a:ext cx="317500" cy="1968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100"/>
                <a:t>. . .</a:t>
              </a:r>
              <a:endParaRPr lang="ru-RU"/>
            </a:p>
          </p:txBody>
        </p:sp>
        <p:sp>
          <p:nvSpPr>
            <p:cNvPr id="5196" name="Text Box 62"/>
            <p:cNvSpPr txBox="1">
              <a:spLocks noChangeArrowheads="1"/>
            </p:cNvSpPr>
            <p:nvPr/>
          </p:nvSpPr>
          <p:spPr bwMode="auto">
            <a:xfrm>
              <a:off x="3092450" y="2517775"/>
              <a:ext cx="317500" cy="2111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100"/>
                <a:t>. . .</a:t>
              </a:r>
              <a:endParaRPr lang="ru-RU"/>
            </a:p>
          </p:txBody>
        </p:sp>
        <p:sp>
          <p:nvSpPr>
            <p:cNvPr id="5197" name="Text Box 63"/>
            <p:cNvSpPr txBox="1">
              <a:spLocks noChangeArrowheads="1"/>
            </p:cNvSpPr>
            <p:nvPr/>
          </p:nvSpPr>
          <p:spPr bwMode="auto">
            <a:xfrm>
              <a:off x="2301875" y="2514600"/>
              <a:ext cx="317500" cy="1952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100"/>
                <a:t>. . .</a:t>
              </a:r>
              <a:endParaRPr lang="ru-RU"/>
            </a:p>
          </p:txBody>
        </p:sp>
        <p:sp>
          <p:nvSpPr>
            <p:cNvPr id="5198" name="Text Box 64"/>
            <p:cNvSpPr txBox="1">
              <a:spLocks noChangeArrowheads="1"/>
            </p:cNvSpPr>
            <p:nvPr/>
          </p:nvSpPr>
          <p:spPr bwMode="auto">
            <a:xfrm>
              <a:off x="2705100" y="2278063"/>
              <a:ext cx="260350" cy="195262"/>
            </a:xfrm>
            <a:prstGeom prst="rect">
              <a:avLst/>
            </a:prstGeom>
            <a:solidFill>
              <a:srgbClr val="FDE9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100"/>
                <a:t>S</a:t>
              </a:r>
              <a:r>
                <a:rPr lang="en-US" sz="1100" baseline="-25000"/>
                <a:t>3</a:t>
              </a:r>
              <a:endParaRPr lang="en-US" sz="1100">
                <a:latin typeface="Times New Roman" panose="02020603050405020304" pitchFamily="18" charset="0"/>
              </a:endParaRPr>
            </a:p>
            <a:p>
              <a:pPr eaLnBrk="1" hangingPunct="1"/>
              <a:endParaRPr lang="ru-RU"/>
            </a:p>
          </p:txBody>
        </p:sp>
        <p:sp>
          <p:nvSpPr>
            <p:cNvPr id="5199" name="Text Box 65"/>
            <p:cNvSpPr txBox="1">
              <a:spLocks noChangeArrowheads="1"/>
            </p:cNvSpPr>
            <p:nvPr/>
          </p:nvSpPr>
          <p:spPr bwMode="auto">
            <a:xfrm>
              <a:off x="2314575" y="2352675"/>
              <a:ext cx="258763" cy="196850"/>
            </a:xfrm>
            <a:prstGeom prst="rect">
              <a:avLst/>
            </a:prstGeom>
            <a:solidFill>
              <a:srgbClr val="DBE5F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900"/>
                <a:t>S</a:t>
              </a:r>
              <a:r>
                <a:rPr lang="en-US" sz="900" baseline="-25000"/>
                <a:t>3</a:t>
              </a:r>
              <a:r>
                <a:rPr lang="en-US" sz="900" baseline="30000"/>
                <a:t>1</a:t>
              </a:r>
            </a:p>
            <a:p>
              <a:pPr eaLnBrk="1" hangingPunct="1"/>
              <a:endParaRPr lang="ru-RU"/>
            </a:p>
          </p:txBody>
        </p:sp>
        <p:sp>
          <p:nvSpPr>
            <p:cNvPr id="5200" name="Text Box 66"/>
            <p:cNvSpPr txBox="1">
              <a:spLocks noChangeArrowheads="1"/>
            </p:cNvSpPr>
            <p:nvPr/>
          </p:nvSpPr>
          <p:spPr bwMode="auto">
            <a:xfrm>
              <a:off x="2705100" y="2589213"/>
              <a:ext cx="260350" cy="195262"/>
            </a:xfrm>
            <a:prstGeom prst="rect">
              <a:avLst/>
            </a:prstGeom>
            <a:solidFill>
              <a:srgbClr val="DBE5F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900"/>
                <a:t>S</a:t>
              </a:r>
              <a:r>
                <a:rPr lang="en-US" sz="900" baseline="-25000"/>
                <a:t>3</a:t>
              </a:r>
              <a:r>
                <a:rPr lang="en-US" sz="900" baseline="30000"/>
                <a:t>2</a:t>
              </a:r>
            </a:p>
            <a:p>
              <a:pPr eaLnBrk="1" hangingPunct="1"/>
              <a:endParaRPr lang="ru-RU"/>
            </a:p>
          </p:txBody>
        </p:sp>
        <p:sp>
          <p:nvSpPr>
            <p:cNvPr id="5201" name="Text Box 67"/>
            <p:cNvSpPr txBox="1">
              <a:spLocks noChangeArrowheads="1"/>
            </p:cNvSpPr>
            <p:nvPr/>
          </p:nvSpPr>
          <p:spPr bwMode="auto">
            <a:xfrm>
              <a:off x="3109913" y="2354263"/>
              <a:ext cx="260350" cy="196850"/>
            </a:xfrm>
            <a:prstGeom prst="rect">
              <a:avLst/>
            </a:prstGeom>
            <a:solidFill>
              <a:srgbClr val="DBE5F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900"/>
                <a:t>S</a:t>
              </a:r>
              <a:r>
                <a:rPr lang="en-US" sz="900" baseline="-25000"/>
                <a:t>3</a:t>
              </a:r>
              <a:r>
                <a:rPr lang="en-US" sz="900" baseline="30000"/>
                <a:t>j</a:t>
              </a:r>
            </a:p>
            <a:p>
              <a:pPr eaLnBrk="1" hangingPunct="1"/>
              <a:endParaRPr lang="ru-RU"/>
            </a:p>
          </p:txBody>
        </p:sp>
        <p:cxnSp>
          <p:nvCxnSpPr>
            <p:cNvPr id="5202" name="AutoShape 68"/>
            <p:cNvCxnSpPr>
              <a:cxnSpLocks noChangeShapeType="1"/>
            </p:cNvCxnSpPr>
            <p:nvPr/>
          </p:nvCxnSpPr>
          <p:spPr bwMode="auto">
            <a:xfrm flipH="1">
              <a:off x="2573338" y="2374900"/>
              <a:ext cx="131762" cy="762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03" name="AutoShape 69"/>
            <p:cNvCxnSpPr>
              <a:cxnSpLocks noChangeShapeType="1"/>
            </p:cNvCxnSpPr>
            <p:nvPr/>
          </p:nvCxnSpPr>
          <p:spPr bwMode="auto">
            <a:xfrm>
              <a:off x="2965450" y="2374900"/>
              <a:ext cx="144463" cy="7778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04" name="AutoShape 70"/>
            <p:cNvCxnSpPr>
              <a:cxnSpLocks noChangeShapeType="1"/>
            </p:cNvCxnSpPr>
            <p:nvPr/>
          </p:nvCxnSpPr>
          <p:spPr bwMode="auto">
            <a:xfrm>
              <a:off x="2705100" y="2687638"/>
              <a:ext cx="158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05" name="AutoShape 71"/>
            <p:cNvCxnSpPr>
              <a:cxnSpLocks noChangeShapeType="1"/>
            </p:cNvCxnSpPr>
            <p:nvPr/>
          </p:nvCxnSpPr>
          <p:spPr bwMode="auto">
            <a:xfrm flipV="1">
              <a:off x="2835275" y="2473325"/>
              <a:ext cx="1588" cy="11588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06" name="AutoShape 72"/>
            <p:cNvCxnSpPr>
              <a:cxnSpLocks noChangeShapeType="1"/>
            </p:cNvCxnSpPr>
            <p:nvPr/>
          </p:nvCxnSpPr>
          <p:spPr bwMode="auto">
            <a:xfrm flipH="1">
              <a:off x="2363788" y="2549525"/>
              <a:ext cx="79375" cy="57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07" name="AutoShape 73"/>
            <p:cNvCxnSpPr>
              <a:cxnSpLocks noChangeShapeType="1"/>
            </p:cNvCxnSpPr>
            <p:nvPr/>
          </p:nvCxnSpPr>
          <p:spPr bwMode="auto">
            <a:xfrm>
              <a:off x="2443163" y="2549525"/>
              <a:ext cx="84137" cy="57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08" name="AutoShape 74"/>
            <p:cNvCxnSpPr>
              <a:cxnSpLocks noChangeShapeType="1"/>
            </p:cNvCxnSpPr>
            <p:nvPr/>
          </p:nvCxnSpPr>
          <p:spPr bwMode="auto">
            <a:xfrm flipH="1">
              <a:off x="2757488" y="2779713"/>
              <a:ext cx="80962" cy="57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09" name="AutoShape 75"/>
            <p:cNvCxnSpPr>
              <a:cxnSpLocks noChangeShapeType="1"/>
            </p:cNvCxnSpPr>
            <p:nvPr/>
          </p:nvCxnSpPr>
          <p:spPr bwMode="auto">
            <a:xfrm>
              <a:off x="2838450" y="2779713"/>
              <a:ext cx="82550" cy="57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10" name="AutoShape 76"/>
            <p:cNvCxnSpPr>
              <a:cxnSpLocks noChangeShapeType="1"/>
            </p:cNvCxnSpPr>
            <p:nvPr/>
          </p:nvCxnSpPr>
          <p:spPr bwMode="auto">
            <a:xfrm flipH="1">
              <a:off x="3162300" y="2552700"/>
              <a:ext cx="79375" cy="57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11" name="AutoShape 77"/>
            <p:cNvCxnSpPr>
              <a:cxnSpLocks noChangeShapeType="1"/>
            </p:cNvCxnSpPr>
            <p:nvPr/>
          </p:nvCxnSpPr>
          <p:spPr bwMode="auto">
            <a:xfrm>
              <a:off x="3241675" y="2552700"/>
              <a:ext cx="82550" cy="57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12" name="AutoShape 78"/>
            <p:cNvCxnSpPr>
              <a:cxnSpLocks noChangeShapeType="1"/>
              <a:stCxn id="5144" idx="1"/>
              <a:endCxn id="5145" idx="0"/>
            </p:cNvCxnSpPr>
            <p:nvPr/>
          </p:nvCxnSpPr>
          <p:spPr bwMode="auto">
            <a:xfrm flipH="1">
              <a:off x="749300" y="2151063"/>
              <a:ext cx="809625" cy="33972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13" name="AutoShape 79"/>
            <p:cNvCxnSpPr>
              <a:cxnSpLocks noChangeShapeType="1"/>
              <a:stCxn id="5144" idx="3"/>
              <a:endCxn id="5198" idx="0"/>
            </p:cNvCxnSpPr>
            <p:nvPr/>
          </p:nvCxnSpPr>
          <p:spPr bwMode="auto">
            <a:xfrm>
              <a:off x="1814513" y="2151063"/>
              <a:ext cx="1022350" cy="1270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14" name="AutoShape 80"/>
            <p:cNvCxnSpPr>
              <a:cxnSpLocks noChangeShapeType="1"/>
              <a:stCxn id="5144" idx="2"/>
              <a:endCxn id="5163" idx="0"/>
            </p:cNvCxnSpPr>
            <p:nvPr/>
          </p:nvCxnSpPr>
          <p:spPr bwMode="auto">
            <a:xfrm flipH="1">
              <a:off x="1465263" y="2262188"/>
              <a:ext cx="220662" cy="72866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15" name="AutoShape 81"/>
            <p:cNvCxnSpPr>
              <a:cxnSpLocks noChangeShapeType="1"/>
              <a:stCxn id="5144" idx="2"/>
              <a:endCxn id="5181" idx="0"/>
            </p:cNvCxnSpPr>
            <p:nvPr/>
          </p:nvCxnSpPr>
          <p:spPr bwMode="auto">
            <a:xfrm>
              <a:off x="1685925" y="2262188"/>
              <a:ext cx="1114425" cy="7239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16" name="Text Box 82"/>
            <p:cNvSpPr txBox="1">
              <a:spLocks noChangeArrowheads="1"/>
            </p:cNvSpPr>
            <p:nvPr/>
          </p:nvSpPr>
          <p:spPr bwMode="auto">
            <a:xfrm>
              <a:off x="1814513" y="2665413"/>
              <a:ext cx="317500" cy="1968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100"/>
                <a:t>. . .</a:t>
              </a:r>
              <a:endParaRPr lang="ru-RU"/>
            </a:p>
          </p:txBody>
        </p:sp>
        <p:cxnSp>
          <p:nvCxnSpPr>
            <p:cNvPr id="5217" name="AutoShape 83"/>
            <p:cNvCxnSpPr>
              <a:cxnSpLocks noChangeShapeType="1"/>
            </p:cNvCxnSpPr>
            <p:nvPr/>
          </p:nvCxnSpPr>
          <p:spPr bwMode="auto">
            <a:xfrm flipH="1" flipV="1">
              <a:off x="476250" y="2206625"/>
              <a:ext cx="144463" cy="2857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18" name="AutoShape 84"/>
            <p:cNvCxnSpPr>
              <a:cxnSpLocks noChangeShapeType="1"/>
            </p:cNvCxnSpPr>
            <p:nvPr/>
          </p:nvCxnSpPr>
          <p:spPr bwMode="auto">
            <a:xfrm flipH="1">
              <a:off x="930275" y="3448050"/>
              <a:ext cx="109538" cy="8413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19" name="AutoShape 85"/>
            <p:cNvCxnSpPr>
              <a:cxnSpLocks noChangeShapeType="1"/>
            </p:cNvCxnSpPr>
            <p:nvPr/>
          </p:nvCxnSpPr>
          <p:spPr bwMode="auto">
            <a:xfrm>
              <a:off x="2038350" y="3411538"/>
              <a:ext cx="44450" cy="1397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20" name="AutoShape 86"/>
            <p:cNvCxnSpPr>
              <a:cxnSpLocks noChangeShapeType="1"/>
            </p:cNvCxnSpPr>
            <p:nvPr/>
          </p:nvCxnSpPr>
          <p:spPr bwMode="auto">
            <a:xfrm flipV="1">
              <a:off x="2068513" y="2352675"/>
              <a:ext cx="144462" cy="158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21" name="AutoShape 87"/>
            <p:cNvCxnSpPr>
              <a:cxnSpLocks noChangeShapeType="1"/>
            </p:cNvCxnSpPr>
            <p:nvPr/>
          </p:nvCxnSpPr>
          <p:spPr bwMode="auto">
            <a:xfrm flipV="1">
              <a:off x="3241675" y="2827338"/>
              <a:ext cx="82550" cy="1079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22" name="AutoShape 88"/>
            <p:cNvCxnSpPr>
              <a:cxnSpLocks noChangeShapeType="1"/>
            </p:cNvCxnSpPr>
            <p:nvPr/>
          </p:nvCxnSpPr>
          <p:spPr bwMode="auto">
            <a:xfrm flipH="1">
              <a:off x="3167063" y="3429000"/>
              <a:ext cx="49212" cy="1397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23" name="Freeform 89"/>
            <p:cNvSpPr>
              <a:spLocks/>
            </p:cNvSpPr>
            <p:nvPr/>
          </p:nvSpPr>
          <p:spPr bwMode="auto">
            <a:xfrm>
              <a:off x="528638" y="1917700"/>
              <a:ext cx="2925762" cy="1671638"/>
            </a:xfrm>
            <a:custGeom>
              <a:avLst/>
              <a:gdLst>
                <a:gd name="T0" fmla="*/ 2147483647 w 5745"/>
                <a:gd name="T1" fmla="*/ 2147483647 h 3484"/>
                <a:gd name="T2" fmla="*/ 2147483647 w 5745"/>
                <a:gd name="T3" fmla="*/ 2147483647 h 3484"/>
                <a:gd name="T4" fmla="*/ 2147483647 w 5745"/>
                <a:gd name="T5" fmla="*/ 2147483647 h 3484"/>
                <a:gd name="T6" fmla="*/ 2147483647 w 5745"/>
                <a:gd name="T7" fmla="*/ 2147483647 h 3484"/>
                <a:gd name="T8" fmla="*/ 2147483647 w 5745"/>
                <a:gd name="T9" fmla="*/ 2147483647 h 3484"/>
                <a:gd name="T10" fmla="*/ 2147483647 w 5745"/>
                <a:gd name="T11" fmla="*/ 2147483647 h 3484"/>
                <a:gd name="T12" fmla="*/ 2147483647 w 5745"/>
                <a:gd name="T13" fmla="*/ 2147483647 h 3484"/>
                <a:gd name="T14" fmla="*/ 2147483647 w 5745"/>
                <a:gd name="T15" fmla="*/ 2147483647 h 3484"/>
                <a:gd name="T16" fmla="*/ 2147483647 w 5745"/>
                <a:gd name="T17" fmla="*/ 2147483647 h 3484"/>
                <a:gd name="T18" fmla="*/ 2147483647 w 5745"/>
                <a:gd name="T19" fmla="*/ 2147483647 h 3484"/>
                <a:gd name="T20" fmla="*/ 2147483647 w 5745"/>
                <a:gd name="T21" fmla="*/ 2147483647 h 3484"/>
                <a:gd name="T22" fmla="*/ 2147483647 w 5745"/>
                <a:gd name="T23" fmla="*/ 2147483647 h 3484"/>
                <a:gd name="T24" fmla="*/ 2147483647 w 5745"/>
                <a:gd name="T25" fmla="*/ 2147483647 h 3484"/>
                <a:gd name="T26" fmla="*/ 2147483647 w 5745"/>
                <a:gd name="T27" fmla="*/ 2147483647 h 3484"/>
                <a:gd name="T28" fmla="*/ 2147483647 w 5745"/>
                <a:gd name="T29" fmla="*/ 2147483647 h 3484"/>
                <a:gd name="T30" fmla="*/ 2147483647 w 5745"/>
                <a:gd name="T31" fmla="*/ 2147483647 h 3484"/>
                <a:gd name="T32" fmla="*/ 2147483647 w 5745"/>
                <a:gd name="T33" fmla="*/ 2147483647 h 3484"/>
                <a:gd name="T34" fmla="*/ 2147483647 w 5745"/>
                <a:gd name="T35" fmla="*/ 2147483647 h 3484"/>
                <a:gd name="T36" fmla="*/ 2147483647 w 5745"/>
                <a:gd name="T37" fmla="*/ 2147483647 h 3484"/>
                <a:gd name="T38" fmla="*/ 2147483647 w 5745"/>
                <a:gd name="T39" fmla="*/ 2147483647 h 3484"/>
                <a:gd name="T40" fmla="*/ 2147483647 w 5745"/>
                <a:gd name="T41" fmla="*/ 2147483647 h 3484"/>
                <a:gd name="T42" fmla="*/ 2147483647 w 5745"/>
                <a:gd name="T43" fmla="*/ 2147483647 h 348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745"/>
                <a:gd name="T67" fmla="*/ 0 h 3484"/>
                <a:gd name="T68" fmla="*/ 5745 w 5745"/>
                <a:gd name="T69" fmla="*/ 3484 h 348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745" h="3484">
                  <a:moveTo>
                    <a:pt x="1769" y="257"/>
                  </a:moveTo>
                  <a:cubicBezTo>
                    <a:pt x="1349" y="306"/>
                    <a:pt x="556" y="327"/>
                    <a:pt x="278" y="553"/>
                  </a:cubicBezTo>
                  <a:cubicBezTo>
                    <a:pt x="0" y="779"/>
                    <a:pt x="23" y="1432"/>
                    <a:pt x="104" y="1615"/>
                  </a:cubicBezTo>
                  <a:cubicBezTo>
                    <a:pt x="185" y="1798"/>
                    <a:pt x="631" y="1724"/>
                    <a:pt x="765" y="1650"/>
                  </a:cubicBezTo>
                  <a:cubicBezTo>
                    <a:pt x="899" y="1576"/>
                    <a:pt x="757" y="1242"/>
                    <a:pt x="910" y="1171"/>
                  </a:cubicBezTo>
                  <a:cubicBezTo>
                    <a:pt x="1063" y="1100"/>
                    <a:pt x="1572" y="1087"/>
                    <a:pt x="1684" y="1225"/>
                  </a:cubicBezTo>
                  <a:cubicBezTo>
                    <a:pt x="1796" y="1363"/>
                    <a:pt x="1728" y="1838"/>
                    <a:pt x="1583" y="2000"/>
                  </a:cubicBezTo>
                  <a:cubicBezTo>
                    <a:pt x="1438" y="2162"/>
                    <a:pt x="976" y="2063"/>
                    <a:pt x="812" y="2198"/>
                  </a:cubicBezTo>
                  <a:cubicBezTo>
                    <a:pt x="648" y="2333"/>
                    <a:pt x="513" y="2627"/>
                    <a:pt x="598" y="2813"/>
                  </a:cubicBezTo>
                  <a:cubicBezTo>
                    <a:pt x="683" y="2999"/>
                    <a:pt x="1099" y="3210"/>
                    <a:pt x="1322" y="3316"/>
                  </a:cubicBezTo>
                  <a:cubicBezTo>
                    <a:pt x="1545" y="3422"/>
                    <a:pt x="1673" y="3484"/>
                    <a:pt x="1934" y="3447"/>
                  </a:cubicBezTo>
                  <a:cubicBezTo>
                    <a:pt x="2195" y="3410"/>
                    <a:pt x="2593" y="3160"/>
                    <a:pt x="2886" y="3095"/>
                  </a:cubicBezTo>
                  <a:cubicBezTo>
                    <a:pt x="3179" y="3030"/>
                    <a:pt x="3465" y="3121"/>
                    <a:pt x="3691" y="3059"/>
                  </a:cubicBezTo>
                  <a:cubicBezTo>
                    <a:pt x="3917" y="2997"/>
                    <a:pt x="4045" y="2788"/>
                    <a:pt x="4240" y="2722"/>
                  </a:cubicBezTo>
                  <a:cubicBezTo>
                    <a:pt x="4435" y="2656"/>
                    <a:pt x="4709" y="2602"/>
                    <a:pt x="4864" y="2662"/>
                  </a:cubicBezTo>
                  <a:cubicBezTo>
                    <a:pt x="5019" y="2722"/>
                    <a:pt x="5047" y="3028"/>
                    <a:pt x="5168" y="3085"/>
                  </a:cubicBezTo>
                  <a:cubicBezTo>
                    <a:pt x="5289" y="3142"/>
                    <a:pt x="5507" y="3129"/>
                    <a:pt x="5589" y="3002"/>
                  </a:cubicBezTo>
                  <a:cubicBezTo>
                    <a:pt x="5671" y="2875"/>
                    <a:pt x="5745" y="2484"/>
                    <a:pt x="5658" y="2325"/>
                  </a:cubicBezTo>
                  <a:cubicBezTo>
                    <a:pt x="5571" y="2166"/>
                    <a:pt x="5451" y="2134"/>
                    <a:pt x="5069" y="2047"/>
                  </a:cubicBezTo>
                  <a:cubicBezTo>
                    <a:pt x="4687" y="1960"/>
                    <a:pt x="3744" y="2099"/>
                    <a:pt x="3366" y="1801"/>
                  </a:cubicBezTo>
                  <a:cubicBezTo>
                    <a:pt x="2988" y="1503"/>
                    <a:pt x="3065" y="514"/>
                    <a:pt x="2798" y="257"/>
                  </a:cubicBezTo>
                  <a:cubicBezTo>
                    <a:pt x="2531" y="0"/>
                    <a:pt x="2189" y="208"/>
                    <a:pt x="1769" y="257"/>
                  </a:cubicBezTo>
                  <a:close/>
                </a:path>
              </a:pathLst>
            </a:custGeom>
            <a:solidFill>
              <a:srgbClr val="FDE9D9">
                <a:alpha val="23137"/>
              </a:srgbClr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390297" y="5013552"/>
            <a:ext cx="2740025" cy="3683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Эксперименты с моделью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01372" y="2195739"/>
            <a:ext cx="3563937" cy="3683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Задание параметров системы</a:t>
            </a:r>
          </a:p>
        </p:txBody>
      </p:sp>
      <p:sp>
        <p:nvSpPr>
          <p:cNvPr id="104" name="Стрелка вниз 103"/>
          <p:cNvSpPr/>
          <p:nvPr/>
        </p:nvSpPr>
        <p:spPr>
          <a:xfrm>
            <a:off x="1782534" y="2648177"/>
            <a:ext cx="34925" cy="360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5" name="Стрелка вниз 104"/>
          <p:cNvSpPr/>
          <p:nvPr/>
        </p:nvSpPr>
        <p:spPr>
          <a:xfrm>
            <a:off x="1750784" y="4737327"/>
            <a:ext cx="36513" cy="215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6" name="Стрелка вниз 105"/>
          <p:cNvSpPr/>
          <p:nvPr/>
        </p:nvSpPr>
        <p:spPr>
          <a:xfrm>
            <a:off x="1750784" y="5470752"/>
            <a:ext cx="36513" cy="215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7" name="TextBox 106"/>
          <p:cNvSpPr txBox="1"/>
          <p:nvPr/>
        </p:nvSpPr>
        <p:spPr>
          <a:xfrm>
            <a:off x="682397" y="5785077"/>
            <a:ext cx="2163762" cy="369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Анализ  результатов</a:t>
            </a:r>
          </a:p>
        </p:txBody>
      </p:sp>
      <p:cxnSp>
        <p:nvCxnSpPr>
          <p:cNvPr id="108" name="Прямая соединительная линия 107"/>
          <p:cNvCxnSpPr>
            <a:stCxn id="103" idx="3"/>
          </p:cNvCxnSpPr>
          <p:nvPr/>
        </p:nvCxnSpPr>
        <p:spPr>
          <a:xfrm>
            <a:off x="3665309" y="2379889"/>
            <a:ext cx="325438" cy="0"/>
          </a:xfrm>
          <a:prstGeom prst="line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922359" y="5964464"/>
            <a:ext cx="10445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 rot="5400000">
            <a:off x="2183378" y="4172971"/>
            <a:ext cx="356393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1322159" y="3626077"/>
            <a:ext cx="962025" cy="369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Модель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50571" y="1755322"/>
            <a:ext cx="38258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Процедура системного анализа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8024" y="1627633"/>
            <a:ext cx="3020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Но эти методы не позволяют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A5BAB1-80A8-4753-8987-FE16232996F5}" type="datetime1">
              <a:rPr lang="ru-RU" smtClean="0"/>
              <a:t>17.12.2018</a:t>
            </a:fld>
            <a:endParaRPr lang="ru-RU"/>
          </a:p>
        </p:txBody>
      </p:sp>
      <p:sp>
        <p:nvSpPr>
          <p:cNvPr id="113" name="Нижний колонтитул 13"/>
          <p:cNvSpPr>
            <a:spLocks noGrp="1"/>
          </p:cNvSpPr>
          <p:nvPr>
            <p:ph type="ftr" sz="quarter" idx="11"/>
          </p:nvPr>
        </p:nvSpPr>
        <p:spPr>
          <a:xfrm>
            <a:off x="1907704" y="6356351"/>
            <a:ext cx="4752528" cy="365125"/>
          </a:xfrm>
        </p:spPr>
        <p:txBody>
          <a:bodyPr/>
          <a:lstStyle/>
          <a:p>
            <a:r>
              <a:rPr lang="ru-RU" dirty="0" smtClean="0"/>
              <a:t>Рабочее совещание  по цифровым технологиям в сельском хозяйстве Республики Татарстан</a:t>
            </a:r>
            <a:endParaRPr lang="ru-RU" dirty="0"/>
          </a:p>
        </p:txBody>
      </p:sp>
      <p:pic>
        <p:nvPicPr>
          <p:cNvPr id="1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10"/>
          <a:stretch/>
        </p:blipFill>
        <p:spPr bwMode="auto">
          <a:xfrm>
            <a:off x="8490076" y="6356351"/>
            <a:ext cx="333328" cy="32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F6BA-998B-4D76-BF10-37FB855C0CF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29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444" y="764704"/>
            <a:ext cx="8640960" cy="418336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Неограниченная степень детализации модели и приближения ее к облику реальной системы</a:t>
            </a:r>
          </a:p>
          <a:p>
            <a:endParaRPr lang="ru-RU" sz="1800" dirty="0" smtClean="0"/>
          </a:p>
          <a:p>
            <a:r>
              <a:rPr lang="ru-RU" sz="1800" dirty="0" smtClean="0"/>
              <a:t>Замена не предсказуемых экспериментов над реальной системой на безопасные эксперименты с моделью</a:t>
            </a:r>
          </a:p>
          <a:p>
            <a:endParaRPr lang="ru-RU" sz="1800" dirty="0" smtClean="0"/>
          </a:p>
          <a:p>
            <a:r>
              <a:rPr lang="ru-RU" sz="1800" dirty="0" smtClean="0"/>
              <a:t>Проведение прогнозных экспериментов с еще не существующей – проектируемой или модернизируемой системой</a:t>
            </a:r>
          </a:p>
          <a:p>
            <a:endParaRPr lang="ru-RU" sz="1800" dirty="0" smtClean="0"/>
          </a:p>
          <a:p>
            <a:r>
              <a:rPr lang="ru-RU" sz="1800" dirty="0" smtClean="0"/>
              <a:t>Возможность вариации любого количества параметров системы и проведения серии экспериментов для выявления зависимостей</a:t>
            </a:r>
          </a:p>
          <a:p>
            <a:endParaRPr lang="ru-RU" sz="1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23664"/>
            <a:ext cx="9144000" cy="612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Преимущества использования имитационной модели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9255-4F05-409E-87D5-0C6170673F57}" type="datetime1">
              <a:rPr lang="ru-RU" smtClean="0"/>
              <a:t>17.12.2018</a:t>
            </a:fld>
            <a:endParaRPr lang="ru-RU"/>
          </a:p>
        </p:txBody>
      </p:sp>
      <p:sp>
        <p:nvSpPr>
          <p:cNvPr id="7" name="Нижний колонтитул 13"/>
          <p:cNvSpPr>
            <a:spLocks noGrp="1"/>
          </p:cNvSpPr>
          <p:nvPr>
            <p:ph type="ftr" sz="quarter" idx="11"/>
          </p:nvPr>
        </p:nvSpPr>
        <p:spPr>
          <a:xfrm>
            <a:off x="1907704" y="6356351"/>
            <a:ext cx="4752528" cy="365125"/>
          </a:xfrm>
        </p:spPr>
        <p:txBody>
          <a:bodyPr/>
          <a:lstStyle/>
          <a:p>
            <a:r>
              <a:rPr lang="ru-RU" dirty="0" smtClean="0"/>
              <a:t>Рабочее совещание  по цифровым технологиям в сельском хозяйстве Республики Татарстан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10"/>
          <a:stretch/>
        </p:blipFill>
        <p:spPr bwMode="auto">
          <a:xfrm>
            <a:off x="8490076" y="6356351"/>
            <a:ext cx="333328" cy="32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6</a:t>
            </a:fld>
            <a:endParaRPr lang="ru-RU"/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 rotWithShape="1">
          <a:blip r:embed="rId4"/>
          <a:srcRect l="25515" t="31114" r="41883" b="43686"/>
          <a:stretch/>
        </p:blipFill>
        <p:spPr>
          <a:xfrm>
            <a:off x="1723593" y="4229512"/>
            <a:ext cx="4968552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0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6864-4CDA-4F7B-9EA2-6945613D728F}" type="datetime1">
              <a:rPr lang="ru-RU" smtClean="0"/>
              <a:t>17.12.2018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7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980728"/>
            <a:ext cx="871296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Имитация процессов </a:t>
            </a:r>
            <a:r>
              <a:rPr lang="ru-RU" dirty="0" smtClean="0"/>
              <a:t>землепользования и </a:t>
            </a:r>
            <a:r>
              <a:rPr lang="ru-RU" dirty="0"/>
              <a:t>технологических процессов </a:t>
            </a:r>
            <a:r>
              <a:rPr lang="ru-RU" dirty="0" smtClean="0"/>
              <a:t>в животноводстве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Выбор наилучшей </a:t>
            </a:r>
            <a:r>
              <a:rPr lang="ru-RU" dirty="0"/>
              <a:t>структуры </a:t>
            </a:r>
            <a:r>
              <a:rPr lang="ru-RU" dirty="0" smtClean="0"/>
              <a:t>посевов, технологии посевных работ и внесения удобрений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Исследование вопросов сохранности урожая за счет лучшей организации уборки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Анализ транспортно-логистических затрат на вспашку, посевную, сенокос, уборку зерновых и других культур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Исследование организации и технологий хранения сельскохозяйственной продукции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Оценка организации сети сбыта продукции, логистические цепочки склад-торговая организация – покупатель.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………………………………………………</a:t>
            </a: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23664"/>
            <a:ext cx="9144000" cy="612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Имитационное моделирование для сельского хозяйства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13"/>
          <p:cNvSpPr>
            <a:spLocks noGrp="1"/>
          </p:cNvSpPr>
          <p:nvPr>
            <p:ph type="ftr" sz="quarter" idx="11"/>
          </p:nvPr>
        </p:nvSpPr>
        <p:spPr>
          <a:xfrm>
            <a:off x="1907704" y="6356351"/>
            <a:ext cx="4752528" cy="365125"/>
          </a:xfrm>
        </p:spPr>
        <p:txBody>
          <a:bodyPr/>
          <a:lstStyle/>
          <a:p>
            <a:r>
              <a:rPr lang="ru-RU" dirty="0" smtClean="0"/>
              <a:t>Рабочее совещание  по цифровым технологиям в сельском хозяйстве Республики Татарстан</a:t>
            </a:r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10"/>
          <a:stretch/>
        </p:blipFill>
        <p:spPr bwMode="auto">
          <a:xfrm>
            <a:off x="8490076" y="6356351"/>
            <a:ext cx="333328" cy="32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36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5" descr="j030125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891" y="4592813"/>
            <a:ext cx="1314856" cy="11249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9280" y="942968"/>
            <a:ext cx="227641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АГРОФИРМА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382997" y="1803864"/>
            <a:ext cx="1861411" cy="175432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b="1" dirty="0"/>
              <a:t>М</a:t>
            </a:r>
            <a:r>
              <a:rPr lang="ru-RU" b="1" dirty="0" smtClean="0"/>
              <a:t>оделирование различных сценариев развития</a:t>
            </a:r>
            <a:endParaRPr lang="ru-RU" dirty="0"/>
          </a:p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80" y="1461812"/>
            <a:ext cx="2276410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6"/>
          <a:stretch/>
        </p:blipFill>
        <p:spPr bwMode="auto">
          <a:xfrm>
            <a:off x="736599" y="3149381"/>
            <a:ext cx="2301772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 bwMode="auto">
          <a:xfrm>
            <a:off x="734872" y="4814026"/>
            <a:ext cx="2329965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17" y="4814026"/>
            <a:ext cx="216541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692940" y="1141117"/>
            <a:ext cx="0" cy="3528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ine 28"/>
          <p:cNvSpPr>
            <a:spLocks noChangeShapeType="1"/>
          </p:cNvSpPr>
          <p:nvPr/>
        </p:nvSpPr>
        <p:spPr bwMode="auto">
          <a:xfrm>
            <a:off x="7092280" y="3828989"/>
            <a:ext cx="1" cy="612000"/>
          </a:xfrm>
          <a:prstGeom prst="line">
            <a:avLst/>
          </a:prstGeom>
          <a:noFill/>
          <a:ln w="28575">
            <a:solidFill>
              <a:schemeClr val="accent2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" name="Line 29"/>
          <p:cNvSpPr>
            <a:spLocks noChangeShapeType="1"/>
          </p:cNvSpPr>
          <p:nvPr/>
        </p:nvSpPr>
        <p:spPr bwMode="auto">
          <a:xfrm flipV="1">
            <a:off x="3766928" y="2199864"/>
            <a:ext cx="2063750" cy="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" name="Text Box 30"/>
          <p:cNvSpPr txBox="1">
            <a:spLocks noChangeArrowheads="1"/>
          </p:cNvSpPr>
          <p:nvPr/>
        </p:nvSpPr>
        <p:spPr bwMode="auto">
          <a:xfrm>
            <a:off x="3563888" y="1729357"/>
            <a:ext cx="24698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Исходные данные</a:t>
            </a:r>
            <a:endParaRPr lang="ru-RU" dirty="0"/>
          </a:p>
        </p:txBody>
      </p:sp>
      <p:sp>
        <p:nvSpPr>
          <p:cNvPr id="20" name="Line 32"/>
          <p:cNvSpPr>
            <a:spLocks noChangeShapeType="1"/>
          </p:cNvSpPr>
          <p:nvPr/>
        </p:nvSpPr>
        <p:spPr bwMode="auto">
          <a:xfrm flipH="1" flipV="1">
            <a:off x="5580153" y="5519443"/>
            <a:ext cx="1235490" cy="0"/>
          </a:xfrm>
          <a:prstGeom prst="line">
            <a:avLst/>
          </a:prstGeom>
          <a:noFill/>
          <a:ln w="28575">
            <a:solidFill>
              <a:schemeClr val="accent2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" name="Text Box 33"/>
          <p:cNvSpPr txBox="1">
            <a:spLocks noChangeArrowheads="1"/>
          </p:cNvSpPr>
          <p:nvPr/>
        </p:nvSpPr>
        <p:spPr bwMode="auto">
          <a:xfrm>
            <a:off x="5724128" y="5727180"/>
            <a:ext cx="34198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Рекомендации по оптимизации работы системы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Line 39"/>
          <p:cNvSpPr>
            <a:spLocks noChangeShapeType="1"/>
          </p:cNvSpPr>
          <p:nvPr/>
        </p:nvSpPr>
        <p:spPr bwMode="auto">
          <a:xfrm>
            <a:off x="3774395" y="2846841"/>
            <a:ext cx="2089150" cy="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" name="Text Box 40"/>
          <p:cNvSpPr txBox="1">
            <a:spLocks noChangeArrowheads="1"/>
          </p:cNvSpPr>
          <p:nvPr/>
        </p:nvSpPr>
        <p:spPr bwMode="auto">
          <a:xfrm>
            <a:off x="3682054" y="2438858"/>
            <a:ext cx="22334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dirty="0"/>
              <a:t>Оперативные сводки</a:t>
            </a:r>
          </a:p>
        </p:txBody>
      </p:sp>
      <p:sp>
        <p:nvSpPr>
          <p:cNvPr id="25" name="Line 39"/>
          <p:cNvSpPr>
            <a:spLocks noChangeShapeType="1"/>
          </p:cNvSpPr>
          <p:nvPr/>
        </p:nvSpPr>
        <p:spPr bwMode="auto">
          <a:xfrm>
            <a:off x="3774394" y="3586524"/>
            <a:ext cx="2089150" cy="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" name="Text Box 40"/>
          <p:cNvSpPr txBox="1">
            <a:spLocks noChangeArrowheads="1"/>
          </p:cNvSpPr>
          <p:nvPr/>
        </p:nvSpPr>
        <p:spPr bwMode="auto">
          <a:xfrm>
            <a:off x="4299954" y="3167564"/>
            <a:ext cx="8483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dirty="0" smtClean="0"/>
              <a:t>Планы</a:t>
            </a:r>
            <a:endParaRPr lang="ru-RU" dirty="0"/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7294270" y="3927734"/>
            <a:ext cx="12764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Результаты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94141" y="942968"/>
            <a:ext cx="4398005" cy="646331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МОДЕЛЬ ОДНОГО ИЗ НАПРАВЛЕНИЙ РАБОТЫ АГРОФИРМЫ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8700"/>
            <a:ext cx="9144000" cy="612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Имитационное моделирование в агрофирме</a:t>
            </a:r>
            <a:endParaRPr lang="ru-RU" sz="2400" dirty="0">
              <a:solidFill>
                <a:schemeClr val="bg1"/>
              </a:solidFill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>
            <a:off x="3675862" y="4710064"/>
            <a:ext cx="1908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71676-A7FD-4A52-8082-1B6443DF1493}" type="datetime1">
              <a:rPr lang="ru-RU" smtClean="0"/>
              <a:t>17.12.2018</a:t>
            </a:fld>
            <a:endParaRPr lang="ru-RU"/>
          </a:p>
        </p:txBody>
      </p:sp>
      <p:sp>
        <p:nvSpPr>
          <p:cNvPr id="29" name="Нижний колонтитул 13"/>
          <p:cNvSpPr>
            <a:spLocks noGrp="1"/>
          </p:cNvSpPr>
          <p:nvPr>
            <p:ph type="ftr" sz="quarter" idx="11"/>
          </p:nvPr>
        </p:nvSpPr>
        <p:spPr>
          <a:xfrm>
            <a:off x="1907704" y="6356351"/>
            <a:ext cx="4752528" cy="365125"/>
          </a:xfrm>
        </p:spPr>
        <p:txBody>
          <a:bodyPr/>
          <a:lstStyle/>
          <a:p>
            <a:r>
              <a:rPr lang="ru-RU" dirty="0" smtClean="0"/>
              <a:t>Рабочее совещание  по цифровым технологиям в сельском хозяйстве Республики Татарстан</a:t>
            </a:r>
            <a:endParaRPr lang="ru-RU" dirty="0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10"/>
          <a:stretch/>
        </p:blipFill>
        <p:spPr bwMode="auto">
          <a:xfrm>
            <a:off x="8490076" y="6356351"/>
            <a:ext cx="333328" cy="32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8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664"/>
            <a:ext cx="9144000" cy="612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Модель процесса уборки зерновых</a:t>
            </a:r>
            <a:endParaRPr lang="ru-RU" sz="2000" i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1286" y="4077072"/>
            <a:ext cx="6715906" cy="3591272"/>
          </a:xfrm>
        </p:spPr>
        <p:txBody>
          <a:bodyPr>
            <a:normAutofit/>
          </a:bodyPr>
          <a:lstStyle/>
          <a:p>
            <a:endParaRPr lang="ru-RU" sz="2000" dirty="0" smtClean="0">
              <a:solidFill>
                <a:srgbClr val="002060"/>
              </a:solidFill>
            </a:endParaRPr>
          </a:p>
          <a:p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 </a:t>
            </a: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915116"/>
            <a:ext cx="8856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Используя </a:t>
            </a:r>
            <a:r>
              <a:rPr lang="ru-RU" sz="2000" b="1" dirty="0" smtClean="0">
                <a:solidFill>
                  <a:srgbClr val="002060"/>
                </a:solidFill>
              </a:rPr>
              <a:t>модель, </a:t>
            </a:r>
            <a:r>
              <a:rPr lang="ru-RU" sz="2000" b="1" dirty="0">
                <a:solidFill>
                  <a:srgbClr val="002060"/>
                </a:solidFill>
              </a:rPr>
              <a:t>можно будет ответить на множество вопросов, волнующих </a:t>
            </a:r>
            <a:r>
              <a:rPr lang="ru-RU" sz="2000" b="1" dirty="0" smtClean="0">
                <a:solidFill>
                  <a:srgbClr val="002060"/>
                </a:solidFill>
              </a:rPr>
              <a:t>собственников и </a:t>
            </a:r>
            <a:r>
              <a:rPr lang="ru-RU" sz="2000" b="1" dirty="0" smtClean="0">
                <a:solidFill>
                  <a:srgbClr val="002060"/>
                </a:solidFill>
              </a:rPr>
              <a:t>руководителей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6" y="1834236"/>
            <a:ext cx="2262857" cy="118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439"/>
          <a:stretch/>
        </p:blipFill>
        <p:spPr>
          <a:xfrm>
            <a:off x="125627" y="3126126"/>
            <a:ext cx="2256975" cy="11937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b="4612"/>
          <a:stretch/>
        </p:blipFill>
        <p:spPr>
          <a:xfrm>
            <a:off x="119746" y="4438277"/>
            <a:ext cx="2262856" cy="1438996"/>
          </a:xfrm>
          <a:prstGeom prst="rect">
            <a:avLst/>
          </a:prstGeom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964D3-5F43-43B6-99A8-1917BC72A5AE}" type="datetime1">
              <a:rPr lang="ru-RU" smtClean="0"/>
              <a:t>17.12.2018</a:t>
            </a:fld>
            <a:endParaRPr lang="ru-RU"/>
          </a:p>
        </p:txBody>
      </p:sp>
      <p:sp>
        <p:nvSpPr>
          <p:cNvPr id="12" name="Нижний колонтитул 13"/>
          <p:cNvSpPr>
            <a:spLocks noGrp="1"/>
          </p:cNvSpPr>
          <p:nvPr>
            <p:ph type="ftr" sz="quarter" idx="11"/>
          </p:nvPr>
        </p:nvSpPr>
        <p:spPr>
          <a:xfrm>
            <a:off x="1907704" y="6356351"/>
            <a:ext cx="4752528" cy="365125"/>
          </a:xfrm>
        </p:spPr>
        <p:txBody>
          <a:bodyPr/>
          <a:lstStyle/>
          <a:p>
            <a:r>
              <a:rPr lang="ru-RU" dirty="0" smtClean="0"/>
              <a:t>Рабочее совещание  по цифровым технологиям в сельском хозяйстве Республики Татарстан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10"/>
          <a:stretch/>
        </p:blipFill>
        <p:spPr bwMode="auto">
          <a:xfrm>
            <a:off x="8490076" y="6356351"/>
            <a:ext cx="333328" cy="32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1B30-455A-436C-A468-971CC31264BF}" type="slidenum">
              <a:rPr lang="ru-RU" smtClean="0"/>
              <a:t>9</a:t>
            </a:fld>
            <a:endParaRPr lang="ru-RU"/>
          </a:p>
        </p:txBody>
      </p:sp>
      <p:pic>
        <p:nvPicPr>
          <p:cNvPr id="14" name="Объект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10" y="2102080"/>
            <a:ext cx="6326458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5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1105</TotalTime>
  <Words>1038</Words>
  <Application>Microsoft Office PowerPoint</Application>
  <PresentationFormat>Экран (4:3)</PresentationFormat>
  <Paragraphs>187</Paragraphs>
  <Slides>17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TimesNewRomanPS-BoldMT</vt:lpstr>
      <vt:lpstr>TimesNewRomanPSMT</vt:lpstr>
      <vt:lpstr>Wingdings</vt:lpstr>
      <vt:lpstr>Тема Office</vt:lpstr>
      <vt:lpstr>ИМИТАЦИОННЫЕ ИССЛЕДОВАНИЯ ДЛЯ СЕЛЬСКОГО ХОЗЯЙСТВА</vt:lpstr>
      <vt:lpstr>Немного о нас</vt:lpstr>
      <vt:lpstr>ПРОГРАММА «ЦИФРОВАЯ ЭКОНОМИКА РФ» (от 28 июля 2017 г. № 1632-р)</vt:lpstr>
      <vt:lpstr>Презентация PowerPoint</vt:lpstr>
      <vt:lpstr>Презентация PowerPoint</vt:lpstr>
      <vt:lpstr>Презентация PowerPoint</vt:lpstr>
      <vt:lpstr>Презентация PowerPoint</vt:lpstr>
      <vt:lpstr>Имитационное моделирование в агрофирме</vt:lpstr>
      <vt:lpstr>Модель процесса уборки зерновых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ИМИТАЦИОННЫЕ ИССЛЕДОВАНИЯ ДЛЯ СЕЛЬСКОГО ХОЗЯЙСТВА</dc:title>
  <dc:creator>ALEX</dc:creator>
  <cp:lastModifiedBy>KinG_9th</cp:lastModifiedBy>
  <cp:revision>71</cp:revision>
  <dcterms:created xsi:type="dcterms:W3CDTF">2017-06-27T07:36:00Z</dcterms:created>
  <dcterms:modified xsi:type="dcterms:W3CDTF">2018-12-17T17:24:21Z</dcterms:modified>
</cp:coreProperties>
</file>